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3.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4.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0F1B2A"/>
                </a:solidFill>
                <a:latin typeface="Arial"/>
              </a:defRPr>
            </a:pPr>
            <a:r>
              <a:rPr sz="1200" b="0" i="0" u="none" strike="noStrike">
                <a:solidFill>
                  <a:srgbClr val="0F1B2A"/>
                </a:solidFill>
                <a:latin typeface="Arial"/>
              </a:rPr>
              <a:t>Share of paid hours within reach</a:t>
            </a:r>
          </a:p>
        </c:rich>
      </c:tx>
      <c:layout/>
      <c:overlay val="0"/>
    </c:title>
    <c:autoTitleDeleted val="0"/>
    <c:plotArea>
      <c:layout/>
      <c:lineChart>
        <c:varyColors val="0"/>
        <c:ser>
          <c:idx val="0"/>
          <c:order val="0"/>
          <c:tx>
            <c:strRef>
              <c:f>Sheet1!$B$1</c:f>
              <c:strCache>
                <c:ptCount val="1"/>
                <c:pt idx="0">
                  <c:v>Long-run pace</c:v>
                </c:pt>
              </c:strCache>
            </c:strRef>
          </c:tx>
          <c:spPr>
            <a:solidFill>
              <a:srgbClr val="0077B6"/>
            </a:solidFill>
            <a:ln w="25400" cap="flat">
              <a:solidFill>
                <a:srgbClr val="0077B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077B6"/>
              </a:solidFill>
              <a:ln w="9525" cap="flat">
                <a:solidFill>
                  <a:srgbClr val="0077B6"/>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Sheet1!$B$2:$B$19</c:f>
              <c:numCache>
                <c:formatCode>General</c:formatCode>
                <c:ptCount val="18"/>
                <c:pt idx="0">
                  <c:v>18.2</c:v>
                </c:pt>
                <c:pt idx="1">
                  <c:v>19.7</c:v>
                </c:pt>
                <c:pt idx="2">
                  <c:v>21.1</c:v>
                </c:pt>
                <c:pt idx="3">
                  <c:v>22.4</c:v>
                </c:pt>
                <c:pt idx="4">
                  <c:v>23.5</c:v>
                </c:pt>
                <c:pt idx="5">
                  <c:v>24.4</c:v>
                </c:pt>
                <c:pt idx="6">
                  <c:v>25.1</c:v>
                </c:pt>
                <c:pt idx="7">
                  <c:v>25.6</c:v>
                </c:pt>
                <c:pt idx="8">
                  <c:v>26</c:v>
                </c:pt>
                <c:pt idx="9">
                  <c:v>26.2</c:v>
                </c:pt>
                <c:pt idx="10">
                  <c:v>26.4</c:v>
                </c:pt>
                <c:pt idx="11">
                  <c:v>26.5</c:v>
                </c:pt>
                <c:pt idx="12">
                  <c:v>26.5</c:v>
                </c:pt>
                <c:pt idx="13">
                  <c:v>26.5</c:v>
                </c:pt>
                <c:pt idx="14">
                  <c:v>26.6</c:v>
                </c:pt>
                <c:pt idx="15">
                  <c:v>26.6</c:v>
                </c:pt>
                <c:pt idx="16">
                  <c:v>26.6</c:v>
                </c:pt>
                <c:pt idx="17">
                  <c:v>26.6</c:v>
                </c:pt>
              </c:numCache>
            </c:numRef>
          </c:val>
          <c:smooth val="0"/>
        </c:ser>
        <c:ser>
          <c:idx val="1"/>
          <c:order val="1"/>
          <c:tx>
            <c:strRef>
              <c:f>Sheet1!$C$1</c:f>
              <c:strCache>
                <c:ptCount val="1"/>
                <c:pt idx="0">
                  <c:v>Recent pace</c:v>
                </c:pt>
              </c:strCache>
            </c:strRef>
          </c:tx>
          <c:spPr>
            <a:solidFill>
              <a:srgbClr val="7FB9DA"/>
            </a:solidFill>
            <a:ln w="25400" cap="flat">
              <a:solidFill>
                <a:srgbClr val="7FB9D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7FB9DA"/>
              </a:solidFill>
              <a:ln w="9525" cap="flat">
                <a:solidFill>
                  <a:srgbClr val="7FB9DA"/>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Sheet1!$C$2:$C$19</c:f>
              <c:numCache>
                <c:formatCode>General</c:formatCode>
                <c:ptCount val="18"/>
                <c:pt idx="0">
                  <c:v>18.2</c:v>
                </c:pt>
                <c:pt idx="1">
                  <c:v>20.4</c:v>
                </c:pt>
                <c:pt idx="2">
                  <c:v>22.3</c:v>
                </c:pt>
                <c:pt idx="3">
                  <c:v>23.8</c:v>
                </c:pt>
                <c:pt idx="4">
                  <c:v>25</c:v>
                </c:pt>
                <c:pt idx="5">
                  <c:v>25.8</c:v>
                </c:pt>
                <c:pt idx="6">
                  <c:v>26.2</c:v>
                </c:pt>
                <c:pt idx="7">
                  <c:v>26.4</c:v>
                </c:pt>
                <c:pt idx="8">
                  <c:v>26.5</c:v>
                </c:pt>
                <c:pt idx="9">
                  <c:v>26.5</c:v>
                </c:pt>
                <c:pt idx="10">
                  <c:v>26.6</c:v>
                </c:pt>
                <c:pt idx="11">
                  <c:v>26.6</c:v>
                </c:pt>
                <c:pt idx="12">
                  <c:v>26.6</c:v>
                </c:pt>
                <c:pt idx="13">
                  <c:v>26.6</c:v>
                </c:pt>
                <c:pt idx="14">
                  <c:v>26.6</c:v>
                </c:pt>
                <c:pt idx="15">
                  <c:v>26.6</c:v>
                </c:pt>
                <c:pt idx="16">
                  <c:v>26.6</c:v>
                </c:pt>
                <c:pt idx="17">
                  <c:v>26.6</c:v>
                </c:pt>
              </c:numCache>
            </c:numRef>
          </c:val>
          <c:smooth val="0"/>
        </c:ser>
        <c:ser>
          <c:idx val="2"/>
          <c:order val="2"/>
          <c:tx>
            <c:strRef>
              <c:f>Sheet1!$D$1</c:f>
              <c:strCache>
                <c:ptCount val="1"/>
                <c:pt idx="0">
                  <c:v>Slowdown</c:v>
                </c:pt>
              </c:strCache>
            </c:strRef>
          </c:tx>
          <c:spPr>
            <a:solidFill>
              <a:srgbClr val="9AA9BC"/>
            </a:solidFill>
            <a:ln w="25400" cap="flat">
              <a:solidFill>
                <a:srgbClr val="9AA9B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9BC"/>
              </a:solidFill>
              <a:ln w="9525" cap="flat">
                <a:solidFill>
                  <a:srgbClr val="9AA9BC"/>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Sheet1!$D$2:$D$19</c:f>
              <c:numCache>
                <c:formatCode>General</c:formatCode>
                <c:ptCount val="18"/>
                <c:pt idx="0">
                  <c:v>18.2</c:v>
                </c:pt>
                <c:pt idx="1">
                  <c:v>19</c:v>
                </c:pt>
                <c:pt idx="2">
                  <c:v>19.8</c:v>
                </c:pt>
                <c:pt idx="3">
                  <c:v>20.5</c:v>
                </c:pt>
                <c:pt idx="4">
                  <c:v>21.2</c:v>
                </c:pt>
                <c:pt idx="5">
                  <c:v>21.8</c:v>
                </c:pt>
                <c:pt idx="6">
                  <c:v>22.5</c:v>
                </c:pt>
                <c:pt idx="7">
                  <c:v>23</c:v>
                </c:pt>
                <c:pt idx="8">
                  <c:v>23.6</c:v>
                </c:pt>
                <c:pt idx="9">
                  <c:v>24.1</c:v>
                </c:pt>
                <c:pt idx="10">
                  <c:v>24.5</c:v>
                </c:pt>
                <c:pt idx="11">
                  <c:v>24.9</c:v>
                </c:pt>
                <c:pt idx="12">
                  <c:v>25.2</c:v>
                </c:pt>
                <c:pt idx="13">
                  <c:v>25.5</c:v>
                </c:pt>
                <c:pt idx="14">
                  <c:v>25.7</c:v>
                </c:pt>
                <c:pt idx="15">
                  <c:v>25.9</c:v>
                </c:pt>
                <c:pt idx="16">
                  <c:v>26.1</c:v>
                </c:pt>
                <c:pt idx="17">
                  <c:v>26.2</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12700" cap="flat">
              <a:solidFill>
                <a:srgbClr val="888888"/>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paid hours</c:v>
                </c:pt>
              </c:strCache>
            </c:strRef>
          </c:tx>
          <c:spPr>
            <a:solidFill>
              <a:srgbClr val="0077B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Body work</c:v>
                  </c:pt>
                  <c:pt idx="1">
                    <c:v>People work</c:v>
                  </c:pt>
                  <c:pt idx="2">
                    <c:v>Desk work</c:v>
                  </c:pt>
                </c:lvl>
              </c:multiLvlStrCache>
            </c:multiLvlStrRef>
          </c:cat>
          <c:val>
            <c:numRef>
              <c:f>Sheet1!$B$2:$B$4</c:f>
              <c:numCache>
                <c:formatCode>General</c:formatCode>
                <c:ptCount val="3"/>
                <c:pt idx="0">
                  <c:v>70.2</c:v>
                </c:pt>
                <c:pt idx="1">
                  <c:v>3.2</c:v>
                </c:pt>
                <c:pt idx="2">
                  <c:v>26.6</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F63"/>
        </a:solidFill>
      </p:bgPr>
    </p:bg>
    <p:spTree>
      <p:nvGrpSpPr>
        <p:cNvPr id="1" name=""/>
        <p:cNvGrpSpPr/>
        <p:nvPr/>
      </p:nvGrpSpPr>
      <p:grpSpPr>
        <a:xfrm>
          <a:off x="0" y="0"/>
          <a:ext cx="0" cy="0"/>
          <a:chOff x="0" y="0"/>
          <a:chExt cx="0" cy="0"/>
        </a:xfrm>
      </p:grpSpPr>
      <p:sp>
        <p:nvSpPr>
          <p:cNvPr id="2" name="Text 0"/>
          <p:cNvSpPr/>
          <p:nvPr/>
        </p:nvSpPr>
        <p:spPr>
          <a:xfrm>
            <a:off x="731520" y="1920240"/>
            <a:ext cx="10515600" cy="822960"/>
          </a:xfrm>
          <a:prstGeom prst="rect">
            <a:avLst/>
          </a:prstGeom>
          <a:noFill/>
          <a:ln/>
        </p:spPr>
        <p:txBody>
          <a:bodyPr wrap="square"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AI Workforce Scan</a:t>
            </a:r>
            <a:endParaRPr lang="en-US" sz="4400" dirty="0"/>
          </a:p>
        </p:txBody>
      </p:sp>
      <p:sp>
        <p:nvSpPr>
          <p:cNvPr id="3" name="Text 1"/>
          <p:cNvSpPr/>
          <p:nvPr/>
        </p:nvSpPr>
        <p:spPr>
          <a:xfrm>
            <a:off x="731520" y="2743200"/>
            <a:ext cx="10515600" cy="640080"/>
          </a:xfrm>
          <a:prstGeom prst="rect">
            <a:avLst/>
          </a:prstGeom>
          <a:noFill/>
          <a:ln/>
        </p:spPr>
        <p:txBody>
          <a:bodyPr wrap="square" rtlCol="0" anchor="ctr"/>
          <a:lstStyle/>
          <a:p>
            <a:pPr indent="0" marL="0">
              <a:buNone/>
            </a:pPr>
            <a:r>
              <a:rPr lang="en-US" sz="2600" dirty="0">
                <a:solidFill>
                  <a:srgbClr val="CFE8F6"/>
                </a:solidFill>
                <a:latin typeface="Calibri" pitchFamily="34" charset="0"/>
                <a:ea typeface="Calibri" pitchFamily="34" charset="-122"/>
                <a:cs typeface="Calibri" pitchFamily="34" charset="-120"/>
              </a:rPr>
              <a:t>Typical plastics products manufacturer (sample)</a:t>
            </a:r>
            <a:endParaRPr lang="en-US" sz="2600" dirty="0"/>
          </a:p>
        </p:txBody>
      </p:sp>
      <p:sp>
        <p:nvSpPr>
          <p:cNvPr id="4" name="Text 2"/>
          <p:cNvSpPr/>
          <p:nvPr/>
        </p:nvSpPr>
        <p:spPr>
          <a:xfrm>
            <a:off x="731520" y="3566160"/>
            <a:ext cx="10515600" cy="914400"/>
          </a:xfrm>
          <a:prstGeom prst="rect">
            <a:avLst/>
          </a:prstGeom>
          <a:noFill/>
          <a:ln/>
        </p:spPr>
        <p:txBody>
          <a:bodyPr wrap="square" rtlCol="0" anchor="ctr"/>
          <a:lstStyle/>
          <a:p>
            <a:pPr indent="0" marL="0">
              <a:buNone/>
            </a:pPr>
            <a:r>
              <a:rPr lang="en-US" sz="1400" dirty="0">
                <a:solidFill>
                  <a:srgbClr val="FFFFFF"/>
                </a:solidFill>
                <a:latin typeface="Calibri" pitchFamily="34" charset="0"/>
                <a:ea typeface="Calibri" pitchFamily="34" charset="-122"/>
                <a:cs typeface="Calibri" pitchFamily="34" charset="-120"/>
              </a:rPr>
              <a:t>400 people in 40 roles. What AI could take on, role by role, now to 2030.</a:t>
            </a:r>
            <a:endParaRPr lang="en-US" sz="1400" dirty="0"/>
          </a:p>
          <a:p>
            <a:pPr indent="0" marL="0">
              <a:buNone/>
            </a:pPr>
            <a:r>
              <a:rPr lang="en-US" sz="1400" dirty="0">
                <a:solidFill>
                  <a:srgbClr val="FFFFFF"/>
                </a:solidFill>
                <a:latin typeface="Calibri" pitchFamily="34" charset="0"/>
                <a:ea typeface="Calibri" pitchFamily="34" charset="-122"/>
                <a:cs typeface="Calibri" pitchFamily="34" charset="-120"/>
              </a:rPr>
              <a:t>Prepared September 29, 2026. Long-run pace, four in five reliability. Estimates. Data checked 2026-09-29.</a:t>
            </a:r>
            <a:endParaRPr lang="en-US" sz="1400" dirty="0"/>
          </a:p>
        </p:txBody>
      </p:sp>
      <p:sp>
        <p:nvSpPr>
          <p:cNvPr id="5" name="Text 3"/>
          <p:cNvSpPr/>
          <p:nvPr/>
        </p:nvSpPr>
        <p:spPr>
          <a:xfrm>
            <a:off x="731520" y="6126480"/>
            <a:ext cx="10515600" cy="365760"/>
          </a:xfrm>
          <a:prstGeom prst="rect">
            <a:avLst/>
          </a:prstGeom>
          <a:noFill/>
          <a:ln/>
        </p:spPr>
        <p:txBody>
          <a:bodyPr wrap="square" rtlCol="0" anchor="ctr"/>
          <a:lstStyle/>
          <a:p>
            <a:pPr indent="0" marL="0">
              <a:buNone/>
            </a:pPr>
            <a:r>
              <a:rPr lang="en-US" sz="1100" dirty="0">
                <a:solidFill>
                  <a:srgbClr val="CFE8F6"/>
                </a:solidFill>
                <a:latin typeface="Calibri" pitchFamily="34" charset="0"/>
                <a:ea typeface="Calibri" pitchFamily="34" charset="-122"/>
                <a:cs typeface="Calibri" pitchFamily="34" charset="-120"/>
              </a:rPr>
              <a:t>Stratus Workforce Scan | workforce.stratussc.com</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218K hours a year within reach by the end of 2028</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26% of paid hours, worth $9.9M a year at today's cost. Long-run pace, four in five reliability. Estimates. Data checked 2026-09-29.</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plastics products manufacturer (sample) | Stratus Workforce Scan</a:t>
            </a:r>
            <a:endParaRPr lang="en-US" sz="9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5852160" cy="914400"/>
        </p:xfrm>
        <a:graphic>
          <a:graphicData uri="http://schemas.openxmlformats.org/drawingml/2006/table">
            <a:tbl>
              <a:tblPr/>
              <a:tblGrid>
                <a:gridCol w="2194560"/>
                <a:gridCol w="914400"/>
                <a:gridCol w="914400"/>
                <a:gridCol w="914400"/>
                <a:gridCol w="91440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Within reach</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Now</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2028</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2030</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152K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203K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218K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221K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Share of paid hours</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Value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$6.0M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$9.0M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$9.9M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$10M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slowdown to recent pace</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182K to 214K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200K to 221K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218K to 221K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graphicFrame>
        <p:nvGraphicFramePr>
          <p:cNvPr id="7" name="Chart 0" descr=""/>
          <p:cNvGraphicFramePr/>
          <p:nvPr/>
        </p:nvGraphicFramePr>
        <p:xfrm>
          <a:off x="6583680" y="1371600"/>
          <a:ext cx="5120640" cy="4206240"/>
        </p:xfrm>
        <a:graphic xmlns:a="http://schemas.openxmlformats.org/drawingml/2006/main">
          <a:graphicData uri="http://schemas.openxmlformats.org/drawingml/2006/chart">
            <c:chart xmlns:c="http://schemas.openxmlformats.org/drawingml/2006/chart" r:id="rId1"/>
          </a:graphicData>
        </a:graphic>
      </p:graphicFrame>
      <p:sp>
        <p:nvSpPr>
          <p:cNvPr id="8" name="Text 4"/>
          <p:cNvSpPr/>
          <p:nvPr/>
        </p:nvSpPr>
        <p:spPr>
          <a:xfrm>
            <a:off x="548640" y="3931920"/>
            <a:ext cx="5852160" cy="822960"/>
          </a:xfrm>
          <a:prstGeom prst="rect">
            <a:avLst/>
          </a:prstGeom>
          <a:noFill/>
          <a:ln/>
        </p:spPr>
        <p:txBody>
          <a:bodyPr wrap="square" rtlCol="0" anchor="ctr"/>
          <a:lstStyle/>
          <a:p>
            <a:pPr indent="0" marL="0">
              <a:buNone/>
            </a:pPr>
            <a:r>
              <a:rPr lang="en-US" sz="1100" dirty="0">
                <a:solidFill>
                  <a:srgbClr val="475569"/>
                </a:solidFill>
                <a:latin typeface="Calibri" pitchFamily="34" charset="0"/>
                <a:ea typeface="Calibri" pitchFamily="34" charset="-122"/>
                <a:cs typeface="Calibri" pitchFamily="34" charset="-120"/>
              </a:rPr>
              <a:t>Within reach means a model could finish the work at the chosen reliability if the work were set up for it. It is not a forecast of jobs lost or of savings.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Role by role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10 roles with the most value within reach at the end of 2028. All 40 roles are in the Excel workbook.</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plastics products manufacturer (sample) | Stratus Workforce Scan</a:t>
            </a:r>
            <a:endParaRPr lang="en-US" sz="9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4480560"/>
                <a:gridCol w="1005840"/>
                <a:gridCol w="1005840"/>
                <a:gridCol w="1097280"/>
                <a:gridCol w="1097280"/>
                <a:gridCol w="1097280"/>
                <a:gridCol w="1280160"/>
              </a:tblGrid>
              <a:tr h="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Role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People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Now</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Value,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First-Line Supervisors of Production and Operating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$1.5M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Industrial Engineers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$1.3M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Industrial Production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$939K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General and Operations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$614K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Team Assemblers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$520K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Inspectors, Testers, Sorters, Samplers, and Weighers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$483K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Except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$463K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Production, Planning, and Expediting Clerks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$362K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Extruding and Drawing Machine Setters, Operators, and Tenders, Metal and Plastic</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$330K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Shipping, Receiving, and Inventory Clerks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$315K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Where the hours come from</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tasks carrying the most hours within reach at the end of 2028.</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plastics products manufacturer (sample) | Stratus Workforce Scan</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7040880"/>
                <a:gridCol w="2743200"/>
                <a:gridCol w="128016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Task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Hours a year</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Review work orders and blueprints to ensure work is performed according to specifications.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Team Assemblers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9,020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Plan and develop new products and production processes.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First-Line Supervisors of Production and Operating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7,176</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Determine work assignments and procedures.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Team Assemblers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6,515</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Plan and establish work schedules, assignments, and production sequences to meet production goals.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First-Line Supervisors of Production and Operating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5,631</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Read specifications, blueprints, and work orders to determine setups, temperatures, and time settings required to mold, form, or cast plastic materials, as well as to plan production sequences.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Molding, Coremaking, and Casting Machine Setters, Operators, and Tenders, Metal and Plastic</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5,294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Maintain an inventory of materials.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Extruding and Drawing Machine Setters, Operators, and Tenders, Metal and Plastic</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5,068</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Write test or inspection reports describing results, recommendations, or needed repairs.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Inspectors, Testers, Sorters, Samplers, and Weighers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4,427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Determine setup procedures and select machine dies and parts, according to specifications.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Extruding and Drawing Machine Setters, Operators, and Tenders, Metal and Plastic</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4,233</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Read and analyze charts, work orders, production schedules, and other records and reports to determine production requirements and to evaluate current production estimates and outputs.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First-Line Supervisors of Production and Operating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3,817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Complete production reports to communicate team production level to management.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Team Assemblers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3,640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What stays with people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Desk work is the only kind this scan counts as within reach.</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plastics products manufacturer (sample) | Stratus Workforce Scan</a:t>
            </a:r>
            <a:endParaRPr lang="en-US" sz="900" dirty="0"/>
          </a:p>
        </p:txBody>
      </p:sp>
      <p:graphicFrame>
        <p:nvGraphicFramePr>
          <p:cNvPr id="6" name="Chart 0" descr=""/>
          <p:cNvGraphicFramePr/>
          <p:nvPr/>
        </p:nvGraphicFramePr>
        <p:xfrm>
          <a:off x="548640" y="1463040"/>
          <a:ext cx="5669280" cy="40233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6583680" y="1463040"/>
            <a:ext cx="5029200" cy="4023360"/>
          </a:xfrm>
          <a:prstGeom prst="rect">
            <a:avLst/>
          </a:prstGeom>
          <a:solidFill>
            <a:srgbClr val="E6F2F9"/>
          </a:solidFill>
          <a:ln w="12700">
            <a:solidFill>
              <a:srgbClr val="E6F2F9"/>
            </a:solidFill>
            <a:prstDash val="solid"/>
          </a:ln>
        </p:spPr>
      </p:sp>
      <p:sp>
        <p:nvSpPr>
          <p:cNvPr id="8" name="Text 5"/>
          <p:cNvSpPr/>
          <p:nvPr/>
        </p:nvSpPr>
        <p:spPr>
          <a:xfrm>
            <a:off x="6858000" y="1645920"/>
            <a:ext cx="4572000" cy="3657600"/>
          </a:xfrm>
          <a:prstGeom prst="rect">
            <a:avLst/>
          </a:prstGeom>
          <a:noFill/>
          <a:ln/>
        </p:spPr>
        <p:txBody>
          <a:bodyPr wrap="square" rtlCol="0" anchor="t"/>
          <a:lstStyle/>
          <a:p>
            <a:pPr indent="0" marL="0">
              <a:buNone/>
            </a:pPr>
            <a:r>
              <a:rPr lang="en-US" sz="1600" b="1" dirty="0">
                <a:solidFill>
                  <a:srgbClr val="0F1B2A"/>
                </a:solidFill>
                <a:latin typeface="Calibri" pitchFamily="34" charset="0"/>
                <a:ea typeface="Calibri" pitchFamily="34" charset="-122"/>
                <a:cs typeface="Calibri" pitchFamily="34" charset="-120"/>
              </a:rPr>
              <a:t>Observed use today
</a:t>
            </a:r>
            <a:pPr indent="0" marL="0">
              <a:buNone/>
            </a:pPr>
            <a:r>
              <a:rPr lang="en-US" sz="4000" b="1" dirty="0">
                <a:solidFill>
                  <a:srgbClr val="0F766E"/>
                </a:solidFill>
                <a:latin typeface="Calibri" pitchFamily="34" charset="0"/>
                <a:ea typeface="Calibri" pitchFamily="34" charset="-122"/>
                <a:cs typeface="Calibri" pitchFamily="34" charset="-120"/>
              </a:rPr>
              <a:t>5%
</a:t>
            </a:r>
            <a:pPr indent="0" marL="0">
              <a:buNone/>
            </a:pPr>
            <a:r>
              <a:rPr lang="en-US" sz="1200" dirty="0">
                <a:solidFill>
                  <a:srgbClr val="475569"/>
                </a:solidFill>
                <a:latin typeface="Calibri" pitchFamily="34" charset="0"/>
                <a:ea typeface="Calibri" pitchFamily="34" charset="-122"/>
                <a:cs typeface="Calibri" pitchFamily="34" charset="-120"/>
              </a:rPr>
              <a:t>Anthropic's measure of how much of these jobs' work people already hand to Claude at work, weighted by your headcount (usage from August and November 2025). It counts help with part of a task. The gap between this and what is within reach is how fast work changes around the models, which no one can measure in advance.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How to read this, and the sources</a:t>
            </a:r>
            <a:endParaRPr lang="en-US" sz="2800" dirty="0"/>
          </a:p>
        </p:txBody>
      </p:sp>
      <p:sp>
        <p:nvSpPr>
          <p:cNvPr id="4" name="Text 2"/>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plastics products manufacturer (sample) | Stratus Workforce Scan</a:t>
            </a:r>
            <a:endParaRPr lang="en-US" sz="900" dirty="0"/>
          </a:p>
        </p:txBody>
      </p:sp>
      <p:sp>
        <p:nvSpPr>
          <p:cNvPr id="5" name="Text 3"/>
          <p:cNvSpPr/>
          <p:nvPr/>
        </p:nvSpPr>
        <p:spPr>
          <a:xfrm>
            <a:off x="548640" y="1097280"/>
            <a:ext cx="11064240" cy="5120640"/>
          </a:xfrm>
          <a:prstGeom prst="rect">
            <a:avLst/>
          </a:prstGeom>
          <a:noFill/>
          <a:ln/>
        </p:spPr>
        <p:txBody>
          <a:bodyPr wrap="square" rtlCol="0" anchor="t"/>
          <a:lstStyle/>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Prepared September 29, 2026 with the Stratus Workforce Scan. Data checked September 29,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Settings: Long-run pace, four in five reliability, cost of an hour = pay x 1.43.</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Within reach: work a model could finish on its own at the chosen reliability, if the work is set up for it. It is not a forecast of jobs lost or of savings.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Each role is matched to one of 923 occupations in O*NET data; each occupation is a list of tasks with how often and how widely each is done.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Task lengths (how long a person takes to do one instance) are estimates from three AI models, calibrated against GDPval's recorded task times.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Model ability: METR Time Horizon 1.1. Latest measurement Claude Mythos Preview (early), April 2026: 2.2 work days at even odds, 3.1 h four times in five. Today's figure carries METR's recent trend forward (an estimate): 3.1 work days at even odds, 4.4 h four in five.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Paces: long-run (doubling every 188 days), recent (129 days), slowdown (365 days).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Body work (needs hands or presence) and people work (conferring, negotiating, supervising, teaching, selling and similar) never count as within reach here.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Hours use 2,080 paid hours per person a year. Pay is the company's where given, else the BLS median (OEWS, May 2025). BLS reports wages were 70.0% of private employers' cost per hour worked in June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Observed use: Anthropic Economic Index (usage from August and November 2025, published March 2026), CC BY 4.0.</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This report includes information from the O*NET 31.0 Database by the U.S. Department of Labor, Employment and Training Administration (USDOL/ETA). Used under the CC BY 4.0 license. O*NET® is a trademark of USDOL/ETA. Stratus Supply Chain has modified all or some of this information. USDOL/ETA has not approved, endorsed, or tested these modifications.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Workforce Scan: Typical plastics products manufacturer (sample)</dc:title>
  <dc:subject>PptxGenJS Presentation</dc:subject>
  <dc:creator>Stratus Workforce Scan</dc:creator>
  <cp:lastModifiedBy>Stratus Workforce Scan</cp:lastModifiedBy>
  <cp:revision>1</cp:revision>
  <dcterms:created xsi:type="dcterms:W3CDTF">2026-09-29T23:46:22Z</dcterms:created>
  <dcterms:modified xsi:type="dcterms:W3CDTF">2026-09-29T23:46:22Z</dcterms:modified>
</cp:coreProperties>
</file>