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charts/chart5.xml" ContentType="application/vnd.openxmlformats-officedocument.drawingml.chart+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6.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1B2A"/>
                </a:solidFill>
                <a:latin typeface="Arial"/>
              </a:defRPr>
            </a:pPr>
            <a:r>
              <a:rPr sz="1200" b="0" i="0" u="none" strike="noStrike">
                <a:solidFill>
                  <a:srgbClr val="0F1B2A"/>
                </a:solidFill>
                <a:latin typeface="Arial"/>
              </a:rPr>
              <a:t>Share of paid hours within reach</a:t>
            </a:r>
          </a:p>
        </c:rich>
      </c:tx>
      <c:layout/>
      <c:overlay val="0"/>
    </c:title>
    <c:autoTitleDeleted val="0"/>
    <c:plotArea>
      <c:layout/>
      <c:lineChart>
        <c:varyColors val="0"/>
        <c:ser>
          <c:idx val="0"/>
          <c:order val="0"/>
          <c:tx>
            <c:strRef>
              <c:f>Sheet1!$B$1</c:f>
              <c:strCache>
                <c:ptCount val="1"/>
                <c:pt idx="0">
                  <c:v>Long-run pace</c:v>
                </c:pt>
              </c:strCache>
            </c:strRef>
          </c:tx>
          <c:spPr>
            <a:solidFill>
              <a:srgbClr val="0077B6"/>
            </a:solidFill>
            <a:ln w="25400" cap="flat">
              <a:solidFill>
                <a:srgbClr val="0077B6"/>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0077B6"/>
              </a:solidFill>
              <a:ln w="9525" cap="flat">
                <a:solidFill>
                  <a:srgbClr val="0077B6"/>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Sheet1!$B$2:$B$19</c:f>
              <c:numCache>
                <c:formatCode>General</c:formatCode>
                <c:ptCount val="18"/>
                <c:pt idx="0">
                  <c:v>48.7</c:v>
                </c:pt>
                <c:pt idx="1">
                  <c:v>54</c:v>
                </c:pt>
                <c:pt idx="2">
                  <c:v>58.6</c:v>
                </c:pt>
                <c:pt idx="3">
                  <c:v>62.6</c:v>
                </c:pt>
                <c:pt idx="4">
                  <c:v>66</c:v>
                </c:pt>
                <c:pt idx="5">
                  <c:v>68.9</c:v>
                </c:pt>
                <c:pt idx="6">
                  <c:v>71.2</c:v>
                </c:pt>
                <c:pt idx="7">
                  <c:v>72.9</c:v>
                </c:pt>
                <c:pt idx="8">
                  <c:v>74.2</c:v>
                </c:pt>
                <c:pt idx="9">
                  <c:v>75.1</c:v>
                </c:pt>
                <c:pt idx="10">
                  <c:v>75.6</c:v>
                </c:pt>
                <c:pt idx="11">
                  <c:v>76</c:v>
                </c:pt>
                <c:pt idx="12">
                  <c:v>76.2</c:v>
                </c:pt>
                <c:pt idx="13">
                  <c:v>76.3</c:v>
                </c:pt>
                <c:pt idx="14">
                  <c:v>76.4</c:v>
                </c:pt>
                <c:pt idx="15">
                  <c:v>76.5</c:v>
                </c:pt>
                <c:pt idx="16">
                  <c:v>76.5</c:v>
                </c:pt>
                <c:pt idx="17">
                  <c:v>76.5</c:v>
                </c:pt>
              </c:numCache>
            </c:numRef>
          </c:val>
          <c:smooth val="0"/>
        </c:ser>
        <c:ser>
          <c:idx val="1"/>
          <c:order val="1"/>
          <c:tx>
            <c:strRef>
              <c:f>Sheet1!$C$1</c:f>
              <c:strCache>
                <c:ptCount val="1"/>
                <c:pt idx="0">
                  <c:v>Recent pace</c:v>
                </c:pt>
              </c:strCache>
            </c:strRef>
          </c:tx>
          <c:spPr>
            <a:solidFill>
              <a:srgbClr val="7FB9DA"/>
            </a:solidFill>
            <a:ln w="25400" cap="flat">
              <a:solidFill>
                <a:srgbClr val="7FB9D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7FB9DA"/>
              </a:solidFill>
              <a:ln w="9525" cap="flat">
                <a:solidFill>
                  <a:srgbClr val="7FB9DA"/>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Sheet1!$C$2:$C$19</c:f>
              <c:numCache>
                <c:formatCode>General</c:formatCode>
                <c:ptCount val="18"/>
                <c:pt idx="0">
                  <c:v>48.7</c:v>
                </c:pt>
                <c:pt idx="1">
                  <c:v>56.2</c:v>
                </c:pt>
                <c:pt idx="2">
                  <c:v>62.3</c:v>
                </c:pt>
                <c:pt idx="3">
                  <c:v>67.2</c:v>
                </c:pt>
                <c:pt idx="4">
                  <c:v>70.9</c:v>
                </c:pt>
                <c:pt idx="5">
                  <c:v>73.4</c:v>
                </c:pt>
                <c:pt idx="6">
                  <c:v>74.9</c:v>
                </c:pt>
                <c:pt idx="7">
                  <c:v>75.7</c:v>
                </c:pt>
                <c:pt idx="8">
                  <c:v>76.1</c:v>
                </c:pt>
                <c:pt idx="9">
                  <c:v>76.4</c:v>
                </c:pt>
                <c:pt idx="10">
                  <c:v>76.5</c:v>
                </c:pt>
                <c:pt idx="11">
                  <c:v>76.5</c:v>
                </c:pt>
                <c:pt idx="12">
                  <c:v>76.5</c:v>
                </c:pt>
                <c:pt idx="13">
                  <c:v>76.5</c:v>
                </c:pt>
                <c:pt idx="14">
                  <c:v>76.5</c:v>
                </c:pt>
                <c:pt idx="15">
                  <c:v>76.6</c:v>
                </c:pt>
                <c:pt idx="16">
                  <c:v>76.6</c:v>
                </c:pt>
                <c:pt idx="17">
                  <c:v>76.6</c:v>
                </c:pt>
              </c:numCache>
            </c:numRef>
          </c:val>
          <c:smooth val="0"/>
        </c:ser>
        <c:ser>
          <c:idx val="2"/>
          <c:order val="2"/>
          <c:tx>
            <c:strRef>
              <c:f>Sheet1!$D$1</c:f>
              <c:strCache>
                <c:ptCount val="1"/>
                <c:pt idx="0">
                  <c:v>Slowdown</c:v>
                </c:pt>
              </c:strCache>
            </c:strRef>
          </c:tx>
          <c:spPr>
            <a:solidFill>
              <a:srgbClr val="9AA9BC"/>
            </a:solidFill>
            <a:ln w="25400" cap="flat">
              <a:solidFill>
                <a:srgbClr val="9AA9BC"/>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none"/>
            <c:size val="6"/>
            <c:spPr>
              <a:solidFill>
                <a:srgbClr val="9AA9BC"/>
              </a:solidFill>
              <a:ln w="9525" cap="flat">
                <a:solidFill>
                  <a:srgbClr val="9AA9BC"/>
                </a:solidFill>
                <a:prstDash val="solid"/>
                <a:round/>
              </a:ln>
              <a:effectLst/>
            </c:spPr>
          </c:marker>
          <c:cat>
            <c:multiLvlStrRef>
              <c:f>Sheet1!$A$2:$A$19</c:f>
              <c:multiLvlStrCache>
                <c:ptCount val="18"/>
                <c:lvl>
                  <c:pt idx="0">
                    <c:v>Now</c:v>
                  </c:pt>
                  <c:pt idx="1">
                    <c:v/>
                  </c:pt>
                  <c:pt idx="2">
                    <c:v>2027</c:v>
                  </c:pt>
                  <c:pt idx="3">
                    <c:v/>
                  </c:pt>
                  <c:pt idx="4">
                    <c:v/>
                  </c:pt>
                  <c:pt idx="5">
                    <c:v/>
                  </c:pt>
                  <c:pt idx="6">
                    <c:v>2028</c:v>
                  </c:pt>
                  <c:pt idx="7">
                    <c:v/>
                  </c:pt>
                  <c:pt idx="8">
                    <c:v/>
                  </c:pt>
                  <c:pt idx="9">
                    <c:v/>
                  </c:pt>
                  <c:pt idx="10">
                    <c:v>2029</c:v>
                  </c:pt>
                  <c:pt idx="11">
                    <c:v/>
                  </c:pt>
                  <c:pt idx="12">
                    <c:v/>
                  </c:pt>
                  <c:pt idx="13">
                    <c:v/>
                  </c:pt>
                  <c:pt idx="14">
                    <c:v>2030</c:v>
                  </c:pt>
                  <c:pt idx="15">
                    <c:v/>
                  </c:pt>
                  <c:pt idx="16">
                    <c:v/>
                  </c:pt>
                  <c:pt idx="17">
                    <c:v/>
                  </c:pt>
                </c:lvl>
              </c:multiLvlStrCache>
            </c:multiLvlStrRef>
          </c:cat>
          <c:val>
            <c:numRef>
              <c:f>Sheet1!$D$2:$D$19</c:f>
              <c:numCache>
                <c:formatCode>General</c:formatCode>
                <c:ptCount val="18"/>
                <c:pt idx="0">
                  <c:v>48.7</c:v>
                </c:pt>
                <c:pt idx="1">
                  <c:v>51.5</c:v>
                </c:pt>
                <c:pt idx="2">
                  <c:v>54.1</c:v>
                </c:pt>
                <c:pt idx="3">
                  <c:v>56.6</c:v>
                </c:pt>
                <c:pt idx="4">
                  <c:v>58.9</c:v>
                </c:pt>
                <c:pt idx="5">
                  <c:v>61</c:v>
                </c:pt>
                <c:pt idx="6">
                  <c:v>62.9</c:v>
                </c:pt>
                <c:pt idx="7">
                  <c:v>64.7</c:v>
                </c:pt>
                <c:pt idx="8">
                  <c:v>66.4</c:v>
                </c:pt>
                <c:pt idx="9">
                  <c:v>67.9</c:v>
                </c:pt>
                <c:pt idx="10">
                  <c:v>69.3</c:v>
                </c:pt>
                <c:pt idx="11">
                  <c:v>70.5</c:v>
                </c:pt>
                <c:pt idx="12">
                  <c:v>71.5</c:v>
                </c:pt>
                <c:pt idx="13">
                  <c:v>72.4</c:v>
                </c:pt>
                <c:pt idx="14">
                  <c:v>73.2</c:v>
                </c:pt>
                <c:pt idx="15">
                  <c:v>73.9</c:v>
                </c:pt>
                <c:pt idx="16">
                  <c:v>74.4</c:v>
                </c:pt>
                <c:pt idx="17">
                  <c:v>74.9</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min val="0"/>
        </c:scaling>
        <c:delete val="0"/>
        <c:axPos val="l"/>
        <c:majorGridlines>
          <c:spPr>
            <a:ln w="12700" cap="flat">
              <a:solidFill>
                <a:srgbClr val="888888"/>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defRPr>
          </a:pPr>
          <a:endParaRPr lang="en-US"/>
        </a:p>
      </c:txPr>
    </c:legend>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paid hours</c:v>
                </c:pt>
              </c:strCache>
            </c:strRef>
          </c:tx>
          <c:spPr>
            <a:solidFill>
              <a:srgbClr val="0077B6"/>
            </a:solidFill>
            <a:effectLst/>
          </c:spPr>
          <c:invertIfNegative val="0"/>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cat>
            <c:multiLvlStrRef>
              <c:f>Sheet1!$A$2:$A$4</c:f>
              <c:multiLvlStrCache>
                <c:ptCount val="3"/>
                <c:lvl>
                  <c:pt idx="0">
                    <c:v>Body work</c:v>
                  </c:pt>
                  <c:pt idx="1">
                    <c:v>People work</c:v>
                  </c:pt>
                  <c:pt idx="2">
                    <c:v>Desk work</c:v>
                  </c:pt>
                </c:lvl>
              </c:multiLvlStrCache>
            </c:multiLvlStrRef>
          </c:cat>
          <c:val>
            <c:numRef>
              <c:f>Sheet1!$B$2:$B$4</c:f>
              <c:numCache>
                <c:formatCode>General</c:formatCode>
                <c:ptCount val="3"/>
                <c:pt idx="0">
                  <c:v>9.6</c:v>
                </c:pt>
                <c:pt idx="1">
                  <c:v>13.8</c:v>
                </c:pt>
                <c:pt idx="2">
                  <c:v>76.6</c:v>
                </c:pt>
              </c:numCache>
            </c:numRef>
          </c:val>
        </c:ser>
        <c:dLbls>
          <c:numFmt formatCode="0&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max val="100"/>
        </c:scaling>
        <c:delete val="0"/>
        <c:axPos val="b"/>
        <c:majorGridlines>
          <c:spPr>
            <a:ln w="12700" cap="flat">
              <a:solidFill>
                <a:srgbClr val="888888"/>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F63"/>
        </a:solidFill>
      </p:bgPr>
    </p:bg>
    <p:spTree>
      <p:nvGrpSpPr>
        <p:cNvPr id="1" name=""/>
        <p:cNvGrpSpPr/>
        <p:nvPr/>
      </p:nvGrpSpPr>
      <p:grpSpPr>
        <a:xfrm>
          <a:off x="0" y="0"/>
          <a:ext cx="0" cy="0"/>
          <a:chOff x="0" y="0"/>
          <a:chExt cx="0" cy="0"/>
        </a:xfrm>
      </p:grpSpPr>
      <p:sp>
        <p:nvSpPr>
          <p:cNvPr id="2" name="Text 0"/>
          <p:cNvSpPr/>
          <p:nvPr/>
        </p:nvSpPr>
        <p:spPr>
          <a:xfrm>
            <a:off x="731520" y="1920240"/>
            <a:ext cx="10515600" cy="822960"/>
          </a:xfrm>
          <a:prstGeom prst="rect">
            <a:avLst/>
          </a:prstGeom>
          <a:noFill/>
          <a:ln/>
        </p:spPr>
        <p:txBody>
          <a:bodyPr wrap="square"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AI Workforce Scan</a:t>
            </a:r>
            <a:endParaRPr lang="en-US" sz="4400" dirty="0"/>
          </a:p>
        </p:txBody>
      </p:sp>
      <p:sp>
        <p:nvSpPr>
          <p:cNvPr id="3" name="Text 1"/>
          <p:cNvSpPr/>
          <p:nvPr/>
        </p:nvSpPr>
        <p:spPr>
          <a:xfrm>
            <a:off x="731520" y="2743200"/>
            <a:ext cx="10515600" cy="640080"/>
          </a:xfrm>
          <a:prstGeom prst="rect">
            <a:avLst/>
          </a:prstGeom>
          <a:noFill/>
          <a:ln/>
        </p:spPr>
        <p:txBody>
          <a:bodyPr wrap="square" rtlCol="0" anchor="ctr"/>
          <a:lstStyle/>
          <a:p>
            <a:pPr indent="0" marL="0">
              <a:buNone/>
            </a:pPr>
            <a:r>
              <a:rPr lang="en-US" sz="2600" dirty="0">
                <a:solidFill>
                  <a:srgbClr val="CFE8F6"/>
                </a:solidFill>
                <a:latin typeface="Calibri" pitchFamily="34" charset="0"/>
                <a:ea typeface="Calibri" pitchFamily="34" charset="-122"/>
                <a:cs typeface="Calibri" pitchFamily="34" charset="-120"/>
              </a:rPr>
              <a:t>Typical insurance agency or brokerage (sample)</a:t>
            </a:r>
            <a:endParaRPr lang="en-US" sz="2600" dirty="0"/>
          </a:p>
        </p:txBody>
      </p:sp>
      <p:sp>
        <p:nvSpPr>
          <p:cNvPr id="4" name="Text 2"/>
          <p:cNvSpPr/>
          <p:nvPr/>
        </p:nvSpPr>
        <p:spPr>
          <a:xfrm>
            <a:off x="731520" y="3566160"/>
            <a:ext cx="10515600" cy="914400"/>
          </a:xfrm>
          <a:prstGeom prst="rect">
            <a:avLst/>
          </a:prstGeom>
          <a:noFill/>
          <a:ln/>
        </p:spPr>
        <p:txBody>
          <a:bodyPr wrap="square" rtlCol="0" anchor="ctr"/>
          <a:lstStyle/>
          <a:p>
            <a:pPr indent="0" marL="0">
              <a:buNone/>
            </a:pPr>
            <a:r>
              <a:rPr lang="en-US" sz="1400" dirty="0">
                <a:solidFill>
                  <a:srgbClr val="FFFFFF"/>
                </a:solidFill>
                <a:latin typeface="Calibri" pitchFamily="34" charset="0"/>
                <a:ea typeface="Calibri" pitchFamily="34" charset="-122"/>
                <a:cs typeface="Calibri" pitchFamily="34" charset="-120"/>
              </a:rPr>
              <a:t>120 people in 35 roles. What AI could take on, role by role, now to 2030.</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Prepared September 29, 2026. Long-run pace, four in five reliability. Estimates. Data checked 2026-09-29.</a:t>
            </a:r>
            <a:endParaRPr lang="en-US" sz="1400" dirty="0"/>
          </a:p>
        </p:txBody>
      </p:sp>
      <p:sp>
        <p:nvSpPr>
          <p:cNvPr id="5" name="Text 3"/>
          <p:cNvSpPr/>
          <p:nvPr/>
        </p:nvSpPr>
        <p:spPr>
          <a:xfrm>
            <a:off x="731520" y="6126480"/>
            <a:ext cx="10515600" cy="365760"/>
          </a:xfrm>
          <a:prstGeom prst="rect">
            <a:avLst/>
          </a:prstGeom>
          <a:noFill/>
          <a:ln/>
        </p:spPr>
        <p:txBody>
          <a:bodyPr wrap="square" rtlCol="0" anchor="ctr"/>
          <a:lstStyle/>
          <a:p>
            <a:pPr indent="0" marL="0">
              <a:buNone/>
            </a:pPr>
            <a:r>
              <a:rPr lang="en-US" sz="1100" dirty="0">
                <a:solidFill>
                  <a:srgbClr val="CFE8F6"/>
                </a:solidFill>
                <a:latin typeface="Calibri" pitchFamily="34" charset="0"/>
                <a:ea typeface="Calibri" pitchFamily="34" charset="-122"/>
                <a:cs typeface="Calibri" pitchFamily="34" charset="-120"/>
              </a:rPr>
              <a:t>Stratus Workforce Scan | workforce.stratussc.com</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187K hours a year within reach by the end of 2028</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75% of paid hours, worth $9.2M a year at today's cost. Long-run pace, four in five reliability. Estimates. Data checked 2026-09-29.</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insurance agency or brokerage (sample) | Stratus Workforce Scan</a:t>
            </a:r>
            <a:endParaRPr lang="en-US" sz="9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5852160" cy="914400"/>
        </p:xfrm>
        <a:graphic>
          <a:graphicData uri="http://schemas.openxmlformats.org/drawingml/2006/table">
            <a:tbl>
              <a:tblPr/>
              <a:tblGrid>
                <a:gridCol w="2194560"/>
                <a:gridCol w="914400"/>
                <a:gridCol w="914400"/>
                <a:gridCol w="914400"/>
                <a:gridCol w="91440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Within reach</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Now</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2028</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End of 2030</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121K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172K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187K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191K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Share of paid hours</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49%</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69%</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75%</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77%</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Value a year</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$5.2M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$8.2M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$9.2M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$9.5M</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200" b="1" dirty="0">
                          <a:solidFill>
                            <a:srgbClr val="0F1B2A"/>
                          </a:solidFill>
                          <a:latin typeface="Calibri" pitchFamily="34" charset="0"/>
                          <a:ea typeface="Calibri" pitchFamily="34" charset="-122"/>
                          <a:cs typeface="Calibri" pitchFamily="34" charset="-120"/>
                        </a:rPr>
                        <a:t>Hours, slowdown to recent pace</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152K to 183K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170K to 191K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200" dirty="0">
                          <a:solidFill>
                            <a:srgbClr val="0F1B2A"/>
                          </a:solidFill>
                          <a:latin typeface="Calibri" pitchFamily="34" charset="0"/>
                          <a:ea typeface="Calibri" pitchFamily="34" charset="-122"/>
                          <a:cs typeface="Calibri" pitchFamily="34" charset="-120"/>
                        </a:rPr>
                        <a:t>187K to 191K</a:t>
                      </a:r>
                      <a:endParaRPr lang="en-US" sz="1200" dirty="0">
                        <a:latin typeface="Calibri" charset="0"/>
                        <a:ea typeface="Calibri" charset="0"/>
                        <a:cs typeface="Calibri" charset="0"/>
                      </a:endParaRPr>
                    </a:p>
                  </a:txBody>
                  <a:tcPr marL="91440" marR="91440" marT="45720" marB="45720" anchor="ctr">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graphicFrame>
        <p:nvGraphicFramePr>
          <p:cNvPr id="7" name="Chart 0" descr=""/>
          <p:cNvGraphicFramePr/>
          <p:nvPr/>
        </p:nvGraphicFramePr>
        <p:xfrm>
          <a:off x="6583680" y="1371600"/>
          <a:ext cx="5120640" cy="4206240"/>
        </p:xfrm>
        <a:graphic xmlns:a="http://schemas.openxmlformats.org/drawingml/2006/main">
          <a:graphicData uri="http://schemas.openxmlformats.org/drawingml/2006/chart">
            <c:chart xmlns:c="http://schemas.openxmlformats.org/drawingml/2006/chart" r:id="rId1"/>
          </a:graphicData>
        </a:graphic>
      </p:graphicFrame>
      <p:sp>
        <p:nvSpPr>
          <p:cNvPr id="8" name="Text 4"/>
          <p:cNvSpPr/>
          <p:nvPr/>
        </p:nvSpPr>
        <p:spPr>
          <a:xfrm>
            <a:off x="548640" y="3931920"/>
            <a:ext cx="5852160" cy="822960"/>
          </a:xfrm>
          <a:prstGeom prst="rect">
            <a:avLst/>
          </a:prstGeom>
          <a:noFill/>
          <a:ln/>
        </p:spPr>
        <p:txBody>
          <a:bodyPr wrap="square" rtlCol="0" anchor="ctr"/>
          <a:lstStyle/>
          <a:p>
            <a:pPr indent="0" marL="0">
              <a:buNone/>
            </a:pPr>
            <a:r>
              <a:rPr lang="en-US" sz="1100" dirty="0">
                <a:solidFill>
                  <a:srgbClr val="475569"/>
                </a:solidFill>
                <a:latin typeface="Calibri" pitchFamily="34" charset="0"/>
                <a:ea typeface="Calibri" pitchFamily="34" charset="-122"/>
                <a:cs typeface="Calibri" pitchFamily="34" charset="-120"/>
              </a:rPr>
              <a:t>Within reach means a model could finish the work at the chosen reliability if the work were set up for it. It is not a forecast of jobs lost or of savings.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Role by role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10 roles with the most value within reach at the end of 2028. All 35 roles are in the Excel workbook.</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insurance agency or brokerage (sample) | Stratus Workforce Scan</a:t>
            </a:r>
            <a:endParaRPr lang="en-US" sz="9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4480560"/>
                <a:gridCol w="1005840"/>
                <a:gridCol w="1005840"/>
                <a:gridCol w="1097280"/>
                <a:gridCol w="1097280"/>
                <a:gridCol w="1097280"/>
                <a:gridCol w="1280160"/>
              </a:tblGrid>
              <a:tr h="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Role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People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Now</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End 2030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Value, 2028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$2.5M</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$703K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Claims Adjusters, Examiners, and Investigators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$688K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Claims and Policy Processing Clerks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98%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$616K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Financial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19%</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$410K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General and Operations Managers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$401K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Underwriters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85%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100%</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$348K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First-Line Supervisors of Office and Administrative Support Workers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74%</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77%</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$259K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Management Analysts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86%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93%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$242K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Software Developers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48%</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dirty="0">
                          <a:solidFill>
                            <a:srgbClr val="0F1B2A"/>
                          </a:solidFill>
                          <a:latin typeface="Calibri" pitchFamily="34" charset="0"/>
                          <a:ea typeface="Calibri" pitchFamily="34" charset="-122"/>
                          <a:cs typeface="Calibri" pitchFamily="34" charset="-120"/>
                        </a:rPr>
                        <a:t>76%</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000" b="1" dirty="0">
                          <a:solidFill>
                            <a:srgbClr val="0F1B2A"/>
                          </a:solidFill>
                          <a:latin typeface="Calibri" pitchFamily="34" charset="0"/>
                          <a:ea typeface="Calibri" pitchFamily="34" charset="-122"/>
                          <a:cs typeface="Calibri" pitchFamily="34" charset="-120"/>
                        </a:rPr>
                        <a:t>$237K</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Where the hours come from</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The tasks carrying the most hours within reach at the end of 2028.</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insurance agency or brokerage (sample) | Stratus Workforce Scan</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7040880"/>
                <a:gridCol w="2743200"/>
                <a:gridCol w="128016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Task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Role</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Hours a year</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solidFill>
                      <a:srgbClr val="003F63"/>
                    </a:solidFill>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Develop marketing strategies to compete with other individuals or companies who sell insurance.</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12K</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Customize insurance programs to suit individual customers, often covering a variety of risks.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7,647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Seek out new clients and develop clientele by networking to find new customers and generate lists of prospective clients.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7,489</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Plan and oversee incorporation of insurance program into bookkeeping system of company.</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6,899</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Call on policyholders to deliver and explain policy, to analyze insurance program and suggest additions or changes, or to change beneficiaries.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5,028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Explain features, advantages, and disadvantages of various policies to promote sale of insurance plans.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4,184</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Attend meetings, seminars, and programs to learn about new products and services, learn new skills, and receive technical assistance in developing new accounts.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Insurance Sales Agents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3,788</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Obtain and examine all relevant information to assess validity of complaints and to determine possible causes, such as extreme weather conditions that could increase utility bills.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3,621</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Contact customers to respond to inquiries or to notify them of claim investigation results or any planned adjustments.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3,477</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r h="0">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Complete contract forms, prepare change of address records, or issue service discontinuance orders, using computers.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indent="0" marL="0">
                        <a:buNone/>
                      </a:pPr>
                      <a:r>
                        <a:rPr lang="en-US" sz="1000" dirty="0">
                          <a:solidFill>
                            <a:srgbClr val="0F1B2A"/>
                          </a:solidFill>
                          <a:latin typeface="Calibri" pitchFamily="34" charset="0"/>
                          <a:ea typeface="Calibri" pitchFamily="34" charset="-122"/>
                          <a:cs typeface="Calibri" pitchFamily="34" charset="-120"/>
                        </a:rPr>
                        <a:t>Customer Service Representatives</a:t>
                      </a:r>
                      <a:endParaRPr lang="en-US" sz="10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c>
                  <a:txBody>
                    <a:bodyPr/>
                    <a:lstStyle/>
                    <a:p>
                      <a:pPr algn="r" indent="0" marL="0">
                        <a:buNone/>
                      </a:pPr>
                      <a:r>
                        <a:rPr lang="en-US" sz="1100" dirty="0">
                          <a:solidFill>
                            <a:srgbClr val="0F1B2A"/>
                          </a:solidFill>
                          <a:latin typeface="Calibri" pitchFamily="34" charset="0"/>
                          <a:ea typeface="Calibri" pitchFamily="34" charset="-122"/>
                          <a:cs typeface="Calibri" pitchFamily="34" charset="-120"/>
                        </a:rPr>
                        <a:t>3,340</a:t>
                      </a:r>
                      <a:endParaRPr lang="en-US" sz="1100" dirty="0">
                        <a:latin typeface="Calibri" charset="0"/>
                        <a:ea typeface="Calibri" charset="0"/>
                        <a:cs typeface="Calibri" charset="0"/>
                      </a:endParaRPr>
                    </a:p>
                  </a:txBody>
                  <a:tcPr marL="91440" marR="91440" marT="45720" marB="45720">
                    <a:lnL w="6350" cap="flat" cmpd="sng" algn="ctr">
                      <a:solidFill>
                        <a:srgbClr val="D7E0EA"/>
                      </a:solidFill>
                      <a:prstDash val="solid"/>
                      <a:round/>
                      <a:headEnd type="none" w="med" len="med"/>
                      <a:tailEnd type="none" w="med" len="med"/>
                    </a:lnL>
                    <a:lnR w="6350" cap="flat" cmpd="sng" algn="ctr">
                      <a:solidFill>
                        <a:srgbClr val="D7E0EA"/>
                      </a:solidFill>
                      <a:prstDash val="solid"/>
                      <a:round/>
                      <a:headEnd type="none" w="med" len="med"/>
                      <a:tailEnd type="none" w="med" len="med"/>
                    </a:lnR>
                    <a:lnT w="6350" cap="flat" cmpd="sng" algn="ctr">
                      <a:solidFill>
                        <a:srgbClr val="D7E0EA"/>
                      </a:solidFill>
                      <a:prstDash val="solid"/>
                      <a:round/>
                      <a:headEnd type="none" w="med" len="med"/>
                      <a:tailEnd type="none" w="med" len="med"/>
                    </a:lnT>
                    <a:lnB w="6350" cap="flat" cmpd="sng" algn="ctr">
                      <a:solidFill>
                        <a:srgbClr val="D7E0EA"/>
                      </a:solidFill>
                      <a:prstDash val="solid"/>
                      <a:round/>
                      <a:headEnd type="none" w="med" len="med"/>
                      <a:tailEnd type="none" w="med" len="med"/>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What stays with people</a:t>
            </a:r>
            <a:endParaRPr lang="en-US" sz="2800" dirty="0"/>
          </a:p>
        </p:txBody>
      </p:sp>
      <p:sp>
        <p:nvSpPr>
          <p:cNvPr id="4" name="Text 2"/>
          <p:cNvSpPr/>
          <p:nvPr/>
        </p:nvSpPr>
        <p:spPr>
          <a:xfrm>
            <a:off x="548640" y="914400"/>
            <a:ext cx="11064240" cy="365760"/>
          </a:xfrm>
          <a:prstGeom prst="rect">
            <a:avLst/>
          </a:prstGeom>
          <a:noFill/>
          <a:ln/>
        </p:spPr>
        <p:txBody>
          <a:bodyPr wrap="square" rtlCol="0" anchor="ctr"/>
          <a:lstStyle/>
          <a:p>
            <a:pPr indent="0" marL="0">
              <a:buNone/>
            </a:pPr>
            <a:r>
              <a:rPr lang="en-US" sz="1300" dirty="0">
                <a:solidFill>
                  <a:srgbClr val="475569"/>
                </a:solidFill>
                <a:latin typeface="Calibri" pitchFamily="34" charset="0"/>
                <a:ea typeface="Calibri" pitchFamily="34" charset="-122"/>
                <a:cs typeface="Calibri" pitchFamily="34" charset="-120"/>
              </a:rPr>
              <a:t>Desk work is the only kind this scan counts as within reach.</a:t>
            </a:r>
            <a:endParaRPr lang="en-US" sz="1300" dirty="0"/>
          </a:p>
        </p:txBody>
      </p:sp>
      <p:sp>
        <p:nvSpPr>
          <p:cNvPr id="5" name="Text 3"/>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insurance agency or brokerage (sample) | Stratus Workforce Scan</a:t>
            </a:r>
            <a:endParaRPr lang="en-US" sz="900" dirty="0"/>
          </a:p>
        </p:txBody>
      </p:sp>
      <p:graphicFrame>
        <p:nvGraphicFramePr>
          <p:cNvPr id="6" name="Chart 0" descr=""/>
          <p:cNvGraphicFramePr/>
          <p:nvPr/>
        </p:nvGraphicFramePr>
        <p:xfrm>
          <a:off x="548640" y="1463040"/>
          <a:ext cx="566928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6583680" y="1463040"/>
            <a:ext cx="5029200" cy="4023360"/>
          </a:xfrm>
          <a:prstGeom prst="rect">
            <a:avLst/>
          </a:prstGeom>
          <a:solidFill>
            <a:srgbClr val="E6F2F9"/>
          </a:solidFill>
          <a:ln w="12700">
            <a:solidFill>
              <a:srgbClr val="E6F2F9"/>
            </a:solidFill>
            <a:prstDash val="solid"/>
          </a:ln>
        </p:spPr>
      </p:sp>
      <p:sp>
        <p:nvSpPr>
          <p:cNvPr id="8" name="Text 5"/>
          <p:cNvSpPr/>
          <p:nvPr/>
        </p:nvSpPr>
        <p:spPr>
          <a:xfrm>
            <a:off x="6858000" y="1645920"/>
            <a:ext cx="4572000" cy="3657600"/>
          </a:xfrm>
          <a:prstGeom prst="rect">
            <a:avLst/>
          </a:prstGeom>
          <a:noFill/>
          <a:ln/>
        </p:spPr>
        <p:txBody>
          <a:bodyPr wrap="square" rtlCol="0" anchor="t"/>
          <a:lstStyle/>
          <a:p>
            <a:pPr indent="0" marL="0">
              <a:buNone/>
            </a:pPr>
            <a:r>
              <a:rPr lang="en-US" sz="1600" b="1" dirty="0">
                <a:solidFill>
                  <a:srgbClr val="0F1B2A"/>
                </a:solidFill>
                <a:latin typeface="Calibri" pitchFamily="34" charset="0"/>
                <a:ea typeface="Calibri" pitchFamily="34" charset="-122"/>
                <a:cs typeface="Calibri" pitchFamily="34" charset="-120"/>
              </a:rPr>
              <a:t>Observed use today
</a:t>
            </a:r>
            <a:pPr indent="0" marL="0">
              <a:buNone/>
            </a:pPr>
            <a:r>
              <a:rPr lang="en-US" sz="4000" b="1" dirty="0">
                <a:solidFill>
                  <a:srgbClr val="0F766E"/>
                </a:solidFill>
                <a:latin typeface="Calibri" pitchFamily="34" charset="0"/>
                <a:ea typeface="Calibri" pitchFamily="34" charset="-122"/>
                <a:cs typeface="Calibri" pitchFamily="34" charset="-120"/>
              </a:rPr>
              <a:t>32%
</a:t>
            </a:r>
            <a:pPr indent="0" marL="0">
              <a:buNone/>
            </a:pPr>
            <a:r>
              <a:rPr lang="en-US" sz="1200" dirty="0">
                <a:solidFill>
                  <a:srgbClr val="475569"/>
                </a:solidFill>
                <a:latin typeface="Calibri" pitchFamily="34" charset="0"/>
                <a:ea typeface="Calibri" pitchFamily="34" charset="-122"/>
                <a:cs typeface="Calibri" pitchFamily="34" charset="-120"/>
              </a:rPr>
              <a:t>Anthropic's measure of how much of these jobs' work people already hand to Claude at work, weighted by your headcount (usage from August and November 2025). It counts help with part of a task. The gap between this and what is within reach is how fast work changes around the models, which no one can measure in advance.</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077B6"/>
          </a:solidFill>
          <a:ln w="12700">
            <a:solidFill>
              <a:srgbClr val="0077B6"/>
            </a:solidFill>
            <a:prstDash val="solid"/>
          </a:ln>
        </p:spPr>
      </p:sp>
      <p:sp>
        <p:nvSpPr>
          <p:cNvPr id="3" name="Text 1"/>
          <p:cNvSpPr/>
          <p:nvPr/>
        </p:nvSpPr>
        <p:spPr>
          <a:xfrm>
            <a:off x="548640" y="320040"/>
            <a:ext cx="11064240" cy="640080"/>
          </a:xfrm>
          <a:prstGeom prst="rect">
            <a:avLst/>
          </a:prstGeom>
          <a:noFill/>
          <a:ln/>
        </p:spPr>
        <p:txBody>
          <a:bodyPr wrap="square" rtlCol="0" anchor="ctr"/>
          <a:lstStyle/>
          <a:p>
            <a:pPr indent="0" marL="0">
              <a:buNone/>
            </a:pPr>
            <a:r>
              <a:rPr lang="en-US" sz="2800" b="1" dirty="0">
                <a:solidFill>
                  <a:srgbClr val="0F1B2A"/>
                </a:solidFill>
                <a:latin typeface="Calibri" pitchFamily="34" charset="0"/>
                <a:ea typeface="Calibri" pitchFamily="34" charset="-122"/>
                <a:cs typeface="Calibri" pitchFamily="34" charset="-120"/>
              </a:rPr>
              <a:t>How to read this, and the sources</a:t>
            </a:r>
            <a:endParaRPr lang="en-US" sz="2800" dirty="0"/>
          </a:p>
        </p:txBody>
      </p:sp>
      <p:sp>
        <p:nvSpPr>
          <p:cNvPr id="4" name="Text 2"/>
          <p:cNvSpPr/>
          <p:nvPr/>
        </p:nvSpPr>
        <p:spPr>
          <a:xfrm>
            <a:off x="548640" y="6400800"/>
            <a:ext cx="7315200" cy="274320"/>
          </a:xfrm>
          <a:prstGeom prst="rect">
            <a:avLst/>
          </a:prstGeom>
          <a:noFill/>
          <a:ln/>
        </p:spPr>
        <p:txBody>
          <a:bodyPr wrap="square" rtlCol="0" anchor="ctr"/>
          <a:lstStyle/>
          <a:p>
            <a:pPr indent="0" marL="0">
              <a:buNone/>
            </a:pPr>
            <a:r>
              <a:rPr lang="en-US" sz="900" dirty="0">
                <a:solidFill>
                  <a:srgbClr val="475569"/>
                </a:solidFill>
                <a:latin typeface="Calibri" pitchFamily="34" charset="0"/>
                <a:ea typeface="Calibri" pitchFamily="34" charset="-122"/>
                <a:cs typeface="Calibri" pitchFamily="34" charset="-120"/>
              </a:rPr>
              <a:t>Typical insurance agency or brokerage (sample) | Stratus Workforce Scan</a:t>
            </a:r>
            <a:endParaRPr lang="en-US" sz="900" dirty="0"/>
          </a:p>
        </p:txBody>
      </p:sp>
      <p:sp>
        <p:nvSpPr>
          <p:cNvPr id="5" name="Text 3"/>
          <p:cNvSpPr/>
          <p:nvPr/>
        </p:nvSpPr>
        <p:spPr>
          <a:xfrm>
            <a:off x="548640" y="1097280"/>
            <a:ext cx="11064240" cy="5120640"/>
          </a:xfrm>
          <a:prstGeom prst="rect">
            <a:avLst/>
          </a:prstGeom>
          <a:noFill/>
          <a:ln/>
        </p:spPr>
        <p:txBody>
          <a:bodyPr wrap="square" rtlCol="0" anchor="t"/>
          <a:lstStyle/>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Prepared September 29, 2026 with the Stratus Workforce Scan. Data checked September 29,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Settings: Long-run pace, four in five reliability, cost of an hour = pay x 1.43.</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Within reach: work a model could finish on its own at the chosen reliability, if the work is set up for it. It is not a forecast of jobs lost or of savings.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Each role is matched to one of 923 occupations in O*NET data; each occupation is a list of tasks with how often and how widely each is done.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Task lengths (how long a person takes to do one instance) are estimates from three AI models, calibrated against GDPval's recorded task times.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Model ability: METR Time Horizon 1.1. Latest measurement Claude Mythos Preview (early), April 2026: 2.2 work days at even odds, 3.1 h four times in five. Today's figure carries METR's recent trend forward (an estimate): 3.1 work days at even odds, 4.4 h four in five.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Paces: long-run (doubling every 188 days), recent (129 days), slowdown (365 days).</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Body work (needs hands or presence) and people work (conferring, negotiating, supervising, teaching, selling and similar) never count as within reach here.</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Hours use 2,080 paid hours per person a year. Pay is the company's where given, else the BLS median (OEWS, May 2025). BLS reports wages were 70.0% of private employers' cost per hour worked in June 2026.</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Observed use: Anthropic Economic Index (usage from August and November 2025, published March 2026), CC BY 4.0.</a:t>
            </a:r>
            <a:endParaRPr lang="en-US" sz="1050" dirty="0"/>
          </a:p>
          <a:p>
            <a:pPr marL="342900" indent="-342900">
              <a:spcAft>
                <a:spcPts val="400"/>
              </a:spcAft>
              <a:buSzPct val="100000"/>
              <a:buChar char="•"/>
            </a:pPr>
            <a:r>
              <a:rPr lang="en-US" sz="1050" dirty="0">
                <a:solidFill>
                  <a:srgbClr val="0F1B2A"/>
                </a:solidFill>
                <a:latin typeface="Calibri" pitchFamily="34" charset="0"/>
                <a:ea typeface="Calibri" pitchFamily="34" charset="-122"/>
                <a:cs typeface="Calibri" pitchFamily="34" charset="-120"/>
              </a:rPr>
              <a:t>This report includes information from the O*NET 31.0 Database by the U.S. Department of Labor, Employment and Training Administration (USDOL/ETA). Used under the CC BY 4.0 license. O*NET® is a trademark of USDOL/ETA. Stratus Supply Chain has modified all or some of this information. USDOL/ETA has not approved, endorsed, or tested these modifications.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Workforce Scan: Typical insurance agency or brokerage (sample)</dc:title>
  <dc:subject>PptxGenJS Presentation</dc:subject>
  <dc:creator>Stratus Workforce Scan</dc:creator>
  <cp:lastModifiedBy>Stratus Workforce Scan</cp:lastModifiedBy>
  <cp:revision>1</cp:revision>
  <dcterms:created xsi:type="dcterms:W3CDTF">2026-09-29T23:46:22Z</dcterms:created>
  <dcterms:modified xsi:type="dcterms:W3CDTF">2026-09-29T23:46:22Z</dcterms:modified>
</cp:coreProperties>
</file>