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charts/chart1.xml" ContentType="application/vnd.openxmlformats-officedocument.drawingml.chart+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2.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0F1B2A"/>
                </a:solidFill>
                <a:latin typeface="Arial"/>
              </a:defRPr>
            </a:pPr>
            <a:r>
              <a:rPr sz="1200" b="0" i="0" u="none" strike="noStrike">
                <a:solidFill>
                  <a:srgbClr val="0F1B2A"/>
                </a:solidFill>
                <a:latin typeface="Arial"/>
              </a:rPr>
              <a:t>Share of paid hours within reach</a:t>
            </a:r>
          </a:p>
        </c:rich>
      </c:tx>
      <c:layout/>
      <c:overlay val="0"/>
    </c:title>
    <c:autoTitleDeleted val="0"/>
    <c:plotArea>
      <c:layout/>
      <c:lineChart>
        <c:varyColors val="0"/>
        <c:ser>
          <c:idx val="0"/>
          <c:order val="0"/>
          <c:tx>
            <c:strRef>
              <c:f>Sheet1!$B$1</c:f>
              <c:strCache>
                <c:ptCount val="1"/>
                <c:pt idx="0">
                  <c:v>Long-run pace</c:v>
                </c:pt>
              </c:strCache>
            </c:strRef>
          </c:tx>
          <c:spPr>
            <a:solidFill>
              <a:srgbClr val="0077B6"/>
            </a:solidFill>
            <a:ln w="25400" cap="flat">
              <a:solidFill>
                <a:srgbClr val="0077B6"/>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0077B6"/>
              </a:solidFill>
              <a:ln w="9525" cap="flat">
                <a:solidFill>
                  <a:srgbClr val="0077B6"/>
                </a:solidFill>
                <a:prstDash val="solid"/>
                <a:round/>
              </a:ln>
              <a:effectLst/>
            </c:spPr>
          </c:marker>
          <c:cat>
            <c:multiLvlStrRef>
              <c:f>Sheet1!$A$2:$A$19</c:f>
              <c:multiLvlStrCache>
                <c:ptCount val="18"/>
                <c:lvl>
                  <c:pt idx="0">
                    <c:v>Now</c:v>
                  </c:pt>
                  <c:pt idx="1">
                    <c:v/>
                  </c:pt>
                  <c:pt idx="2">
                    <c:v>2027</c:v>
                  </c:pt>
                  <c:pt idx="3">
                    <c:v/>
                  </c:pt>
                  <c:pt idx="4">
                    <c:v/>
                  </c:pt>
                  <c:pt idx="5">
                    <c:v/>
                  </c:pt>
                  <c:pt idx="6">
                    <c:v>2028</c:v>
                  </c:pt>
                  <c:pt idx="7">
                    <c:v/>
                  </c:pt>
                  <c:pt idx="8">
                    <c:v/>
                  </c:pt>
                  <c:pt idx="9">
                    <c:v/>
                  </c:pt>
                  <c:pt idx="10">
                    <c:v>2029</c:v>
                  </c:pt>
                  <c:pt idx="11">
                    <c:v/>
                  </c:pt>
                  <c:pt idx="12">
                    <c:v/>
                  </c:pt>
                  <c:pt idx="13">
                    <c:v/>
                  </c:pt>
                  <c:pt idx="14">
                    <c:v>2030</c:v>
                  </c:pt>
                  <c:pt idx="15">
                    <c:v/>
                  </c:pt>
                  <c:pt idx="16">
                    <c:v/>
                  </c:pt>
                  <c:pt idx="17">
                    <c:v/>
                  </c:pt>
                </c:lvl>
              </c:multiLvlStrCache>
            </c:multiLvlStrRef>
          </c:cat>
          <c:val>
            <c:numRef>
              <c:f>Sheet1!$B$2:$B$19</c:f>
              <c:numCache>
                <c:formatCode>General</c:formatCode>
                <c:ptCount val="18"/>
                <c:pt idx="0">
                  <c:v>32.8</c:v>
                </c:pt>
                <c:pt idx="1">
                  <c:v>36.6</c:v>
                </c:pt>
                <c:pt idx="2">
                  <c:v>40.2</c:v>
                </c:pt>
                <c:pt idx="3">
                  <c:v>43.5</c:v>
                </c:pt>
                <c:pt idx="4">
                  <c:v>46.5</c:v>
                </c:pt>
                <c:pt idx="5">
                  <c:v>49</c:v>
                </c:pt>
                <c:pt idx="6">
                  <c:v>51.1</c:v>
                </c:pt>
                <c:pt idx="7">
                  <c:v>52.8</c:v>
                </c:pt>
                <c:pt idx="8">
                  <c:v>54.1</c:v>
                </c:pt>
                <c:pt idx="9">
                  <c:v>55</c:v>
                </c:pt>
                <c:pt idx="10">
                  <c:v>55.7</c:v>
                </c:pt>
                <c:pt idx="11">
                  <c:v>56.1</c:v>
                </c:pt>
                <c:pt idx="12">
                  <c:v>56.4</c:v>
                </c:pt>
                <c:pt idx="13">
                  <c:v>56.7</c:v>
                </c:pt>
                <c:pt idx="14">
                  <c:v>56.8</c:v>
                </c:pt>
                <c:pt idx="15">
                  <c:v>56.9</c:v>
                </c:pt>
                <c:pt idx="16">
                  <c:v>57</c:v>
                </c:pt>
                <c:pt idx="17">
                  <c:v>57</c:v>
                </c:pt>
              </c:numCache>
            </c:numRef>
          </c:val>
          <c:smooth val="0"/>
        </c:ser>
        <c:ser>
          <c:idx val="1"/>
          <c:order val="1"/>
          <c:tx>
            <c:strRef>
              <c:f>Sheet1!$C$1</c:f>
              <c:strCache>
                <c:ptCount val="1"/>
                <c:pt idx="0">
                  <c:v>Recent pace</c:v>
                </c:pt>
              </c:strCache>
            </c:strRef>
          </c:tx>
          <c:spPr>
            <a:solidFill>
              <a:srgbClr val="7FB9DA"/>
            </a:solidFill>
            <a:ln w="25400" cap="flat">
              <a:solidFill>
                <a:srgbClr val="7FB9DA"/>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7FB9DA"/>
              </a:solidFill>
              <a:ln w="9525" cap="flat">
                <a:solidFill>
                  <a:srgbClr val="7FB9DA"/>
                </a:solidFill>
                <a:prstDash val="solid"/>
                <a:round/>
              </a:ln>
              <a:effectLst/>
            </c:spPr>
          </c:marker>
          <c:cat>
            <c:multiLvlStrRef>
              <c:f>Sheet1!$A$2:$A$19</c:f>
              <c:multiLvlStrCache>
                <c:ptCount val="18"/>
                <c:lvl>
                  <c:pt idx="0">
                    <c:v>Now</c:v>
                  </c:pt>
                  <c:pt idx="1">
                    <c:v/>
                  </c:pt>
                  <c:pt idx="2">
                    <c:v>2027</c:v>
                  </c:pt>
                  <c:pt idx="3">
                    <c:v/>
                  </c:pt>
                  <c:pt idx="4">
                    <c:v/>
                  </c:pt>
                  <c:pt idx="5">
                    <c:v/>
                  </c:pt>
                  <c:pt idx="6">
                    <c:v>2028</c:v>
                  </c:pt>
                  <c:pt idx="7">
                    <c:v/>
                  </c:pt>
                  <c:pt idx="8">
                    <c:v/>
                  </c:pt>
                  <c:pt idx="9">
                    <c:v/>
                  </c:pt>
                  <c:pt idx="10">
                    <c:v>2029</c:v>
                  </c:pt>
                  <c:pt idx="11">
                    <c:v/>
                  </c:pt>
                  <c:pt idx="12">
                    <c:v/>
                  </c:pt>
                  <c:pt idx="13">
                    <c:v/>
                  </c:pt>
                  <c:pt idx="14">
                    <c:v>2030</c:v>
                  </c:pt>
                  <c:pt idx="15">
                    <c:v/>
                  </c:pt>
                  <c:pt idx="16">
                    <c:v/>
                  </c:pt>
                  <c:pt idx="17">
                    <c:v/>
                  </c:pt>
                </c:lvl>
              </c:multiLvlStrCache>
            </c:multiLvlStrRef>
          </c:cat>
          <c:val>
            <c:numRef>
              <c:f>Sheet1!$C$2:$C$19</c:f>
              <c:numCache>
                <c:formatCode>General</c:formatCode>
                <c:ptCount val="18"/>
                <c:pt idx="0">
                  <c:v>32.8</c:v>
                </c:pt>
                <c:pt idx="1">
                  <c:v>38.3</c:v>
                </c:pt>
                <c:pt idx="2">
                  <c:v>43.2</c:v>
                </c:pt>
                <c:pt idx="3">
                  <c:v>47.5</c:v>
                </c:pt>
                <c:pt idx="4">
                  <c:v>50.8</c:v>
                </c:pt>
                <c:pt idx="5">
                  <c:v>53.2</c:v>
                </c:pt>
                <c:pt idx="6">
                  <c:v>54.8</c:v>
                </c:pt>
                <c:pt idx="7">
                  <c:v>55.8</c:v>
                </c:pt>
                <c:pt idx="8">
                  <c:v>56.3</c:v>
                </c:pt>
                <c:pt idx="9">
                  <c:v>56.7</c:v>
                </c:pt>
                <c:pt idx="10">
                  <c:v>56.9</c:v>
                </c:pt>
                <c:pt idx="11">
                  <c:v>57</c:v>
                </c:pt>
                <c:pt idx="12">
                  <c:v>57</c:v>
                </c:pt>
                <c:pt idx="13">
                  <c:v>57</c:v>
                </c:pt>
                <c:pt idx="14">
                  <c:v>57</c:v>
                </c:pt>
                <c:pt idx="15">
                  <c:v>57</c:v>
                </c:pt>
                <c:pt idx="16">
                  <c:v>57</c:v>
                </c:pt>
                <c:pt idx="17">
                  <c:v>57</c:v>
                </c:pt>
              </c:numCache>
            </c:numRef>
          </c:val>
          <c:smooth val="0"/>
        </c:ser>
        <c:ser>
          <c:idx val="2"/>
          <c:order val="2"/>
          <c:tx>
            <c:strRef>
              <c:f>Sheet1!$D$1</c:f>
              <c:strCache>
                <c:ptCount val="1"/>
                <c:pt idx="0">
                  <c:v>Slowdown</c:v>
                </c:pt>
              </c:strCache>
            </c:strRef>
          </c:tx>
          <c:spPr>
            <a:solidFill>
              <a:srgbClr val="9AA9BC"/>
            </a:solidFill>
            <a:ln w="25400" cap="flat">
              <a:solidFill>
                <a:srgbClr val="9AA9BC"/>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9AA9BC"/>
              </a:solidFill>
              <a:ln w="9525" cap="flat">
                <a:solidFill>
                  <a:srgbClr val="9AA9BC"/>
                </a:solidFill>
                <a:prstDash val="solid"/>
                <a:round/>
              </a:ln>
              <a:effectLst/>
            </c:spPr>
          </c:marker>
          <c:cat>
            <c:multiLvlStrRef>
              <c:f>Sheet1!$A$2:$A$19</c:f>
              <c:multiLvlStrCache>
                <c:ptCount val="18"/>
                <c:lvl>
                  <c:pt idx="0">
                    <c:v>Now</c:v>
                  </c:pt>
                  <c:pt idx="1">
                    <c:v/>
                  </c:pt>
                  <c:pt idx="2">
                    <c:v>2027</c:v>
                  </c:pt>
                  <c:pt idx="3">
                    <c:v/>
                  </c:pt>
                  <c:pt idx="4">
                    <c:v/>
                  </c:pt>
                  <c:pt idx="5">
                    <c:v/>
                  </c:pt>
                  <c:pt idx="6">
                    <c:v>2028</c:v>
                  </c:pt>
                  <c:pt idx="7">
                    <c:v/>
                  </c:pt>
                  <c:pt idx="8">
                    <c:v/>
                  </c:pt>
                  <c:pt idx="9">
                    <c:v/>
                  </c:pt>
                  <c:pt idx="10">
                    <c:v>2029</c:v>
                  </c:pt>
                  <c:pt idx="11">
                    <c:v/>
                  </c:pt>
                  <c:pt idx="12">
                    <c:v/>
                  </c:pt>
                  <c:pt idx="13">
                    <c:v/>
                  </c:pt>
                  <c:pt idx="14">
                    <c:v>2030</c:v>
                  </c:pt>
                  <c:pt idx="15">
                    <c:v/>
                  </c:pt>
                  <c:pt idx="16">
                    <c:v/>
                  </c:pt>
                  <c:pt idx="17">
                    <c:v/>
                  </c:pt>
                </c:lvl>
              </c:multiLvlStrCache>
            </c:multiLvlStrRef>
          </c:cat>
          <c:val>
            <c:numRef>
              <c:f>Sheet1!$D$2:$D$19</c:f>
              <c:numCache>
                <c:formatCode>General</c:formatCode>
                <c:ptCount val="18"/>
                <c:pt idx="0">
                  <c:v>32.8</c:v>
                </c:pt>
                <c:pt idx="1">
                  <c:v>34.7</c:v>
                </c:pt>
                <c:pt idx="2">
                  <c:v>36.7</c:v>
                </c:pt>
                <c:pt idx="3">
                  <c:v>38.6</c:v>
                </c:pt>
                <c:pt idx="4">
                  <c:v>40.4</c:v>
                </c:pt>
                <c:pt idx="5">
                  <c:v>42.1</c:v>
                </c:pt>
                <c:pt idx="6">
                  <c:v>43.8</c:v>
                </c:pt>
                <c:pt idx="7">
                  <c:v>45.3</c:v>
                </c:pt>
                <c:pt idx="8">
                  <c:v>46.8</c:v>
                </c:pt>
                <c:pt idx="9">
                  <c:v>48.1</c:v>
                </c:pt>
                <c:pt idx="10">
                  <c:v>49.3</c:v>
                </c:pt>
                <c:pt idx="11">
                  <c:v>50.4</c:v>
                </c:pt>
                <c:pt idx="12">
                  <c:v>51.4</c:v>
                </c:pt>
                <c:pt idx="13">
                  <c:v>52.3</c:v>
                </c:pt>
                <c:pt idx="14">
                  <c:v>53.1</c:v>
                </c:pt>
                <c:pt idx="15">
                  <c:v>53.7</c:v>
                </c:pt>
                <c:pt idx="16">
                  <c:v>54.3</c:v>
                </c:pt>
                <c:pt idx="17">
                  <c:v>54.8</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l"/>
        <c:majorGridlines>
          <c:spPr>
            <a:ln w="12700" cap="flat">
              <a:solidFill>
                <a:srgbClr val="888888"/>
              </a:solidFill>
              <a:prstDash val="solid"/>
              <a:round/>
            </a:ln>
          </c:spPr>
        </c:majorGridlines>
        <c:numFmt formatCode="0&quot;%&quot;"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000">      </a:defRPr>
          </a:pPr>
          <a:endParaRPr lang="en-US"/>
        </a:p>
      </c:txPr>
    </c:legend>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Share of paid hours</c:v>
                </c:pt>
              </c:strCache>
            </c:strRef>
          </c:tx>
          <c:spPr>
            <a:solidFill>
              <a:srgbClr val="0077B6"/>
            </a:solidFill>
            <a:effectLst/>
          </c:spPr>
          <c:invertIfNegative val="0"/>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cat>
            <c:multiLvlStrRef>
              <c:f>Sheet1!$A$2:$A$4</c:f>
              <c:multiLvlStrCache>
                <c:ptCount val="3"/>
                <c:lvl>
                  <c:pt idx="0">
                    <c:v>Body work</c:v>
                  </c:pt>
                  <c:pt idx="1">
                    <c:v>People work</c:v>
                  </c:pt>
                  <c:pt idx="2">
                    <c:v>Desk work</c:v>
                  </c:pt>
                </c:lvl>
              </c:multiLvlStrCache>
            </c:multiLvlStrRef>
          </c:cat>
          <c:val>
            <c:numRef>
              <c:f>Sheet1!$B$2:$B$4</c:f>
              <c:numCache>
                <c:formatCode>General</c:formatCode>
                <c:ptCount val="3"/>
                <c:pt idx="0">
                  <c:v>29</c:v>
                </c:pt>
                <c:pt idx="1">
                  <c:v>14</c:v>
                </c:pt>
                <c:pt idx="2">
                  <c:v>57</c:v>
                </c:pt>
              </c:numCache>
            </c:numRef>
          </c:val>
        </c:ser>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scaling>
        <c:delete val="0"/>
        <c:axPos val="b"/>
        <c:majorGridlines>
          <c:spPr>
            <a:ln w="12700" cap="flat">
              <a:solidFill>
                <a:srgbClr val="888888"/>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F63"/>
        </a:solidFill>
      </p:bgPr>
    </p:bg>
    <p:spTree>
      <p:nvGrpSpPr>
        <p:cNvPr id="1" name=""/>
        <p:cNvGrpSpPr/>
        <p:nvPr/>
      </p:nvGrpSpPr>
      <p:grpSpPr>
        <a:xfrm>
          <a:off x="0" y="0"/>
          <a:ext cx="0" cy="0"/>
          <a:chOff x="0" y="0"/>
          <a:chExt cx="0" cy="0"/>
        </a:xfrm>
      </p:grpSpPr>
      <p:sp>
        <p:nvSpPr>
          <p:cNvPr id="2" name="Text 0"/>
          <p:cNvSpPr/>
          <p:nvPr/>
        </p:nvSpPr>
        <p:spPr>
          <a:xfrm>
            <a:off x="731520" y="1920240"/>
            <a:ext cx="10515600" cy="822960"/>
          </a:xfrm>
          <a:prstGeom prst="rect">
            <a:avLst/>
          </a:prstGeom>
          <a:noFill/>
          <a:ln/>
        </p:spPr>
        <p:txBody>
          <a:bodyPr wrap="square" rtlCol="0" anchor="ctr"/>
          <a:lstStyle/>
          <a:p>
            <a:pPr indent="0" marL="0">
              <a:buNone/>
            </a:pPr>
            <a:r>
              <a:rPr lang="en-US" sz="4400" b="1" dirty="0">
                <a:solidFill>
                  <a:srgbClr val="FFFFFF"/>
                </a:solidFill>
                <a:latin typeface="Calibri" pitchFamily="34" charset="0"/>
                <a:ea typeface="Calibri" pitchFamily="34" charset="-122"/>
                <a:cs typeface="Calibri" pitchFamily="34" charset="-120"/>
              </a:rPr>
              <a:t>AI Workforce Scan</a:t>
            </a:r>
            <a:endParaRPr lang="en-US" sz="4400" dirty="0"/>
          </a:p>
        </p:txBody>
      </p:sp>
      <p:sp>
        <p:nvSpPr>
          <p:cNvPr id="3" name="Text 1"/>
          <p:cNvSpPr/>
          <p:nvPr/>
        </p:nvSpPr>
        <p:spPr>
          <a:xfrm>
            <a:off x="731520" y="2743200"/>
            <a:ext cx="10515600" cy="640080"/>
          </a:xfrm>
          <a:prstGeom prst="rect">
            <a:avLst/>
          </a:prstGeom>
          <a:noFill/>
          <a:ln/>
        </p:spPr>
        <p:txBody>
          <a:bodyPr wrap="square" rtlCol="0" anchor="ctr"/>
          <a:lstStyle/>
          <a:p>
            <a:pPr indent="0" marL="0">
              <a:buNone/>
            </a:pPr>
            <a:r>
              <a:rPr lang="en-US" sz="2600" dirty="0">
                <a:solidFill>
                  <a:srgbClr val="CFE8F6"/>
                </a:solidFill>
                <a:latin typeface="Calibri" pitchFamily="34" charset="0"/>
                <a:ea typeface="Calibri" pitchFamily="34" charset="-122"/>
                <a:cs typeface="Calibri" pitchFamily="34" charset="-120"/>
              </a:rPr>
              <a:t>Typical equipment and supplies distributor (sample)</a:t>
            </a:r>
            <a:endParaRPr lang="en-US" sz="2600" dirty="0"/>
          </a:p>
        </p:txBody>
      </p:sp>
      <p:sp>
        <p:nvSpPr>
          <p:cNvPr id="4" name="Text 2"/>
          <p:cNvSpPr/>
          <p:nvPr/>
        </p:nvSpPr>
        <p:spPr>
          <a:xfrm>
            <a:off x="731520" y="3566160"/>
            <a:ext cx="10515600" cy="914400"/>
          </a:xfrm>
          <a:prstGeom prst="rect">
            <a:avLst/>
          </a:prstGeom>
          <a:noFill/>
          <a:ln/>
        </p:spPr>
        <p:txBody>
          <a:bodyPr wrap="square" rtlCol="0" anchor="ctr"/>
          <a:lstStyle/>
          <a:p>
            <a:pPr indent="0" marL="0">
              <a:buNone/>
            </a:pPr>
            <a:r>
              <a:rPr lang="en-US" sz="1400" dirty="0">
                <a:solidFill>
                  <a:srgbClr val="FFFFFF"/>
                </a:solidFill>
                <a:latin typeface="Calibri" pitchFamily="34" charset="0"/>
                <a:ea typeface="Calibri" pitchFamily="34" charset="-122"/>
                <a:cs typeface="Calibri" pitchFamily="34" charset="-120"/>
              </a:rPr>
              <a:t>250 people in 40 roles. What AI could take on, role by role, now to 2030.</a:t>
            </a:r>
            <a:endParaRPr lang="en-US" sz="1400" dirty="0"/>
          </a:p>
          <a:p>
            <a:pPr indent="0" marL="0">
              <a:buNone/>
            </a:pPr>
            <a:r>
              <a:rPr lang="en-US" sz="1400" dirty="0">
                <a:solidFill>
                  <a:srgbClr val="FFFFFF"/>
                </a:solidFill>
                <a:latin typeface="Calibri" pitchFamily="34" charset="0"/>
                <a:ea typeface="Calibri" pitchFamily="34" charset="-122"/>
                <a:cs typeface="Calibri" pitchFamily="34" charset="-120"/>
              </a:rPr>
              <a:t>Prepared September 29, 2026. Long-run pace, four in five reliability. Estimates. Data checked 2026-09-29.</a:t>
            </a:r>
            <a:endParaRPr lang="en-US" sz="1400" dirty="0"/>
          </a:p>
        </p:txBody>
      </p:sp>
      <p:sp>
        <p:nvSpPr>
          <p:cNvPr id="5" name="Text 3"/>
          <p:cNvSpPr/>
          <p:nvPr/>
        </p:nvSpPr>
        <p:spPr>
          <a:xfrm>
            <a:off x="731520" y="6126480"/>
            <a:ext cx="10515600" cy="365760"/>
          </a:xfrm>
          <a:prstGeom prst="rect">
            <a:avLst/>
          </a:prstGeom>
          <a:noFill/>
          <a:ln/>
        </p:spPr>
        <p:txBody>
          <a:bodyPr wrap="square" rtlCol="0" anchor="ctr"/>
          <a:lstStyle/>
          <a:p>
            <a:pPr indent="0" marL="0">
              <a:buNone/>
            </a:pPr>
            <a:r>
              <a:rPr lang="en-US" sz="1100" dirty="0">
                <a:solidFill>
                  <a:srgbClr val="CFE8F6"/>
                </a:solidFill>
                <a:latin typeface="Calibri" pitchFamily="34" charset="0"/>
                <a:ea typeface="Calibri" pitchFamily="34" charset="-122"/>
                <a:cs typeface="Calibri" pitchFamily="34" charset="-120"/>
              </a:rPr>
              <a:t>Stratus Workforce Scan | workforce.stratussc.com</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286K hours a year within reach by the end of 2028</a:t>
            </a:r>
            <a:endParaRPr lang="en-US" sz="2800" dirty="0"/>
          </a:p>
        </p:txBody>
      </p:sp>
      <p:sp>
        <p:nvSpPr>
          <p:cNvPr id="4" name="Text 2"/>
          <p:cNvSpPr/>
          <p:nvPr/>
        </p:nvSpPr>
        <p:spPr>
          <a:xfrm>
            <a:off x="548640" y="914400"/>
            <a:ext cx="11064240" cy="365760"/>
          </a:xfrm>
          <a:prstGeom prst="rect">
            <a:avLst/>
          </a:prstGeom>
          <a:noFill/>
          <a:ln/>
        </p:spPr>
        <p:txBody>
          <a:bodyPr wrap="square" rtlCol="0" anchor="ctr"/>
          <a:lstStyle/>
          <a:p>
            <a:pPr indent="0" marL="0">
              <a:buNone/>
            </a:pPr>
            <a:r>
              <a:rPr lang="en-US" sz="1300" dirty="0">
                <a:solidFill>
                  <a:srgbClr val="475569"/>
                </a:solidFill>
                <a:latin typeface="Calibri" pitchFamily="34" charset="0"/>
                <a:ea typeface="Calibri" pitchFamily="34" charset="-122"/>
                <a:cs typeface="Calibri" pitchFamily="34" charset="-120"/>
              </a:rPr>
              <a:t>55% of paid hours, worth $19M a year at today's cost. Long-run pace, four in five reliability. Estimates. Data checked 2026-09-29.</a:t>
            </a:r>
            <a:endParaRPr lang="en-US" sz="1300" dirty="0"/>
          </a:p>
        </p:txBody>
      </p:sp>
      <p:sp>
        <p:nvSpPr>
          <p:cNvPr id="5" name="Text 3"/>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Typical equipment and supplies distributor (sample) | Stratus Workforce Scan</a:t>
            </a:r>
            <a:endParaRPr lang="en-US" sz="9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5852160" cy="914400"/>
        </p:xfrm>
        <a:graphic>
          <a:graphicData uri="http://schemas.openxmlformats.org/drawingml/2006/table">
            <a:tbl>
              <a:tblPr/>
              <a:tblGrid>
                <a:gridCol w="2194560"/>
                <a:gridCol w="914400"/>
                <a:gridCol w="914400"/>
                <a:gridCol w="914400"/>
                <a:gridCol w="914400"/>
              </a:tblGrid>
              <a:tr h="0">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Within reach</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Now</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End of 2027</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End of 2028</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End of 2030</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r>
              <a:tr h="0">
                <a:tc>
                  <a:txBody>
                    <a:bodyPr/>
                    <a:lstStyle/>
                    <a:p>
                      <a:pPr indent="0" marL="0">
                        <a:buNone/>
                      </a:pPr>
                      <a:r>
                        <a:rPr lang="en-US" sz="1200" b="1" dirty="0">
                          <a:solidFill>
                            <a:srgbClr val="0F1B2A"/>
                          </a:solidFill>
                          <a:latin typeface="Calibri" pitchFamily="34" charset="0"/>
                          <a:ea typeface="Calibri" pitchFamily="34" charset="-122"/>
                          <a:cs typeface="Calibri" pitchFamily="34" charset="-120"/>
                        </a:rPr>
                        <a:t>Hours a year</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170K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255K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286K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296K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200" b="1" dirty="0">
                          <a:solidFill>
                            <a:srgbClr val="0F1B2A"/>
                          </a:solidFill>
                          <a:latin typeface="Calibri" pitchFamily="34" charset="0"/>
                          <a:ea typeface="Calibri" pitchFamily="34" charset="-122"/>
                          <a:cs typeface="Calibri" pitchFamily="34" charset="-120"/>
                        </a:rPr>
                        <a:t>Share of paid hours</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33%</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49%</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55%</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57%</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200" b="1" dirty="0">
                          <a:solidFill>
                            <a:srgbClr val="0F1B2A"/>
                          </a:solidFill>
                          <a:latin typeface="Calibri" pitchFamily="34" charset="0"/>
                          <a:ea typeface="Calibri" pitchFamily="34" charset="-122"/>
                          <a:cs typeface="Calibri" pitchFamily="34" charset="-120"/>
                        </a:rPr>
                        <a:t>Value a year</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$9.9M</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$16M</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$19M</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$20M</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200" b="1" dirty="0">
                          <a:solidFill>
                            <a:srgbClr val="0F1B2A"/>
                          </a:solidFill>
                          <a:latin typeface="Calibri" pitchFamily="34" charset="0"/>
                          <a:ea typeface="Calibri" pitchFamily="34" charset="-122"/>
                          <a:cs typeface="Calibri" pitchFamily="34" charset="-120"/>
                        </a:rPr>
                        <a:t>Hours, slowdown to recent pace</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219K to 277K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250K to 295K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285K to 297K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bl>
          </a:graphicData>
        </a:graphic>
      </p:graphicFrame>
      <p:graphicFrame>
        <p:nvGraphicFramePr>
          <p:cNvPr id="7" name="Chart 0" descr=""/>
          <p:cNvGraphicFramePr/>
          <p:nvPr/>
        </p:nvGraphicFramePr>
        <p:xfrm>
          <a:off x="6583680" y="1371600"/>
          <a:ext cx="5120640" cy="4206240"/>
        </p:xfrm>
        <a:graphic xmlns:a="http://schemas.openxmlformats.org/drawingml/2006/main">
          <a:graphicData uri="http://schemas.openxmlformats.org/drawingml/2006/chart">
            <c:chart xmlns:c="http://schemas.openxmlformats.org/drawingml/2006/chart" r:id="rId1"/>
          </a:graphicData>
        </a:graphic>
      </p:graphicFrame>
      <p:sp>
        <p:nvSpPr>
          <p:cNvPr id="8" name="Text 4"/>
          <p:cNvSpPr/>
          <p:nvPr/>
        </p:nvSpPr>
        <p:spPr>
          <a:xfrm>
            <a:off x="548640" y="3931920"/>
            <a:ext cx="5852160" cy="822960"/>
          </a:xfrm>
          <a:prstGeom prst="rect">
            <a:avLst/>
          </a:prstGeom>
          <a:noFill/>
          <a:ln/>
        </p:spPr>
        <p:txBody>
          <a:bodyPr wrap="square" rtlCol="0" anchor="ctr"/>
          <a:lstStyle/>
          <a:p>
            <a:pPr indent="0" marL="0">
              <a:buNone/>
            </a:pPr>
            <a:r>
              <a:rPr lang="en-US" sz="1100" dirty="0">
                <a:solidFill>
                  <a:srgbClr val="475569"/>
                </a:solidFill>
                <a:latin typeface="Calibri" pitchFamily="34" charset="0"/>
                <a:ea typeface="Calibri" pitchFamily="34" charset="-122"/>
                <a:cs typeface="Calibri" pitchFamily="34" charset="-120"/>
              </a:rPr>
              <a:t>Within reach means a model could finish the work at the chosen reliability if the work were set up for it. It is not a forecast of jobs lost or of savings.</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Role by role</a:t>
            </a:r>
            <a:endParaRPr lang="en-US" sz="2800" dirty="0"/>
          </a:p>
        </p:txBody>
      </p:sp>
      <p:sp>
        <p:nvSpPr>
          <p:cNvPr id="4" name="Text 2"/>
          <p:cNvSpPr/>
          <p:nvPr/>
        </p:nvSpPr>
        <p:spPr>
          <a:xfrm>
            <a:off x="548640" y="914400"/>
            <a:ext cx="11064240" cy="365760"/>
          </a:xfrm>
          <a:prstGeom prst="rect">
            <a:avLst/>
          </a:prstGeom>
          <a:noFill/>
          <a:ln/>
        </p:spPr>
        <p:txBody>
          <a:bodyPr wrap="square" rtlCol="0" anchor="ctr"/>
          <a:lstStyle/>
          <a:p>
            <a:pPr indent="0" marL="0">
              <a:buNone/>
            </a:pPr>
            <a:r>
              <a:rPr lang="en-US" sz="1300" dirty="0">
                <a:solidFill>
                  <a:srgbClr val="475569"/>
                </a:solidFill>
                <a:latin typeface="Calibri" pitchFamily="34" charset="0"/>
                <a:ea typeface="Calibri" pitchFamily="34" charset="-122"/>
                <a:cs typeface="Calibri" pitchFamily="34" charset="-120"/>
              </a:rPr>
              <a:t>The 10 roles with the most value within reach at the end of 2028. All 40 roles are in the Excel workbook.</a:t>
            </a:r>
            <a:endParaRPr lang="en-US" sz="1300" dirty="0"/>
          </a:p>
        </p:txBody>
      </p:sp>
      <p:sp>
        <p:nvSpPr>
          <p:cNvPr id="5" name="Text 3"/>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Typical equipment and supplies distributor (sample) | Stratus Workforce Scan</a:t>
            </a:r>
            <a:endParaRPr lang="en-US" sz="9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64240" cy="914400"/>
        </p:xfrm>
        <a:graphic>
          <a:graphicData uri="http://schemas.openxmlformats.org/drawingml/2006/table">
            <a:tbl>
              <a:tblPr/>
              <a:tblGrid>
                <a:gridCol w="4480560"/>
                <a:gridCol w="1005840"/>
                <a:gridCol w="1005840"/>
                <a:gridCol w="1097280"/>
                <a:gridCol w="1097280"/>
                <a:gridCol w="1097280"/>
                <a:gridCol w="1280160"/>
              </a:tblGrid>
              <a:tr h="0">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Role</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People</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Now</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End 2027</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End 2028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End 2030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Value, 2028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Sales Representatives, Wholesale and Manufacturing, Technical and Scientific Products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38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47%</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59%</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60%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60%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$3.3M</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Software Developers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14</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11%</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48%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63%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76%</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$1.8M</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Sales Representatives, Wholesale and Manufacturing, Except Technical and Scientific Products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22</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44%</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52%</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52%</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52%</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$1.2M</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Sales Managers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35%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45%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45%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45%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$1.1M</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General and Operations Managers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12</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38%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43%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43%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$959K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Computer and Information Systems Managers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29%</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73%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85%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$945K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Market Research Analysts and Marketing Specialists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6</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61%</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94%</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98%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$791K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Sales Representatives of Services, Except Advertising, Insurance, Financial Services, and Travel</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6</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68%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88%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88%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88%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$749K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Project Management Specialists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45%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80%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85%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85%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$685K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Financial Managers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19%</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61%</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83%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86%</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$621K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Where the hours come from</a:t>
            </a:r>
            <a:endParaRPr lang="en-US" sz="2800" dirty="0"/>
          </a:p>
        </p:txBody>
      </p:sp>
      <p:sp>
        <p:nvSpPr>
          <p:cNvPr id="4" name="Text 2"/>
          <p:cNvSpPr/>
          <p:nvPr/>
        </p:nvSpPr>
        <p:spPr>
          <a:xfrm>
            <a:off x="548640" y="914400"/>
            <a:ext cx="11064240" cy="365760"/>
          </a:xfrm>
          <a:prstGeom prst="rect">
            <a:avLst/>
          </a:prstGeom>
          <a:noFill/>
          <a:ln/>
        </p:spPr>
        <p:txBody>
          <a:bodyPr wrap="square" rtlCol="0" anchor="ctr"/>
          <a:lstStyle/>
          <a:p>
            <a:pPr indent="0" marL="0">
              <a:buNone/>
            </a:pPr>
            <a:r>
              <a:rPr lang="en-US" sz="1300" dirty="0">
                <a:solidFill>
                  <a:srgbClr val="475569"/>
                </a:solidFill>
                <a:latin typeface="Calibri" pitchFamily="34" charset="0"/>
                <a:ea typeface="Calibri" pitchFamily="34" charset="-122"/>
                <a:cs typeface="Calibri" pitchFamily="34" charset="-120"/>
              </a:rPr>
              <a:t>The tasks carrying the most hours within reach at the end of 2028.</a:t>
            </a:r>
            <a:endParaRPr lang="en-US" sz="1300" dirty="0"/>
          </a:p>
        </p:txBody>
      </p:sp>
      <p:sp>
        <p:nvSpPr>
          <p:cNvPr id="5" name="Text 3"/>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Typical equipment and supplies distributor (sample) | Stratus Workforce Scan</a:t>
            </a:r>
            <a:endParaRPr lang="en-US" sz="9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64240" cy="914400"/>
        </p:xfrm>
        <a:graphic>
          <a:graphicData uri="http://schemas.openxmlformats.org/drawingml/2006/table">
            <a:tbl>
              <a:tblPr/>
              <a:tblGrid>
                <a:gridCol w="7040880"/>
                <a:gridCol w="2743200"/>
                <a:gridCol w="128016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Task</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Role</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Hours a year</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Prepare sales presentations or proposals to explain product specifications or applications.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Sales Representatives, Wholesale and Manufacturing, Technical and Scientific Products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8,668</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Compute customer's installation or production costs and estimate savings from new services, products, or equipment.</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Sales Representatives, Wholesale and Manufacturing, Technical and Scientific Products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6,766</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Monitor market conditions, product innovations, and competitors' products, prices, and sales.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Sales Representatives, Wholesale and Manufacturing, Except Technical and Scientific Products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4,999</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Emphasize product features, based on analyses of customers' needs and on technical knowledge of product capabilities and limitations.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Sales Representatives, Wholesale and Manufacturing, Technical and Scientific Products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4,165</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Modify existing software to correct errors, adapt it to new hardware, or upgrade interfaces and improve performance.</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Software Developers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3,910</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Analyze user needs and software requirements to determine feasibility of design within time and cost constraints.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Software Developers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3,865</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Collect and analyze data on customer demographics, preferences, needs, and buying habits to identify potential markets and factors affecting product demand.</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Market Research Analysts and Marketing Specialists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3,417</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Perform administrative duties, such as preparing sales budgets and reports, keeping sales records, and filing expense account reports.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Sales Representatives, Wholesale and Manufacturing, Except Technical and Scientific Products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3,352</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Prepare and submit sales contracts for orders.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Sales Representatives, Wholesale and Manufacturing, Technical and Scientific Products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3,311</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Quote prices, credit terms, or other bid specifications.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Sales Representatives, Wholesale and Manufacturing, Technical and Scientific Products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3,178</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What stays with people</a:t>
            </a:r>
            <a:endParaRPr lang="en-US" sz="2800" dirty="0"/>
          </a:p>
        </p:txBody>
      </p:sp>
      <p:sp>
        <p:nvSpPr>
          <p:cNvPr id="4" name="Text 2"/>
          <p:cNvSpPr/>
          <p:nvPr/>
        </p:nvSpPr>
        <p:spPr>
          <a:xfrm>
            <a:off x="548640" y="914400"/>
            <a:ext cx="11064240" cy="365760"/>
          </a:xfrm>
          <a:prstGeom prst="rect">
            <a:avLst/>
          </a:prstGeom>
          <a:noFill/>
          <a:ln/>
        </p:spPr>
        <p:txBody>
          <a:bodyPr wrap="square" rtlCol="0" anchor="ctr"/>
          <a:lstStyle/>
          <a:p>
            <a:pPr indent="0" marL="0">
              <a:buNone/>
            </a:pPr>
            <a:r>
              <a:rPr lang="en-US" sz="1300" dirty="0">
                <a:solidFill>
                  <a:srgbClr val="475569"/>
                </a:solidFill>
                <a:latin typeface="Calibri" pitchFamily="34" charset="0"/>
                <a:ea typeface="Calibri" pitchFamily="34" charset="-122"/>
                <a:cs typeface="Calibri" pitchFamily="34" charset="-120"/>
              </a:rPr>
              <a:t>Desk work is the only kind this scan counts as within reach.</a:t>
            </a:r>
            <a:endParaRPr lang="en-US" sz="1300" dirty="0"/>
          </a:p>
        </p:txBody>
      </p:sp>
      <p:sp>
        <p:nvSpPr>
          <p:cNvPr id="5" name="Text 3"/>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Typical equipment and supplies distributor (sample) | Stratus Workforce Scan</a:t>
            </a:r>
            <a:endParaRPr lang="en-US" sz="900" dirty="0"/>
          </a:p>
        </p:txBody>
      </p:sp>
      <p:graphicFrame>
        <p:nvGraphicFramePr>
          <p:cNvPr id="6" name="Chart 0" descr=""/>
          <p:cNvGraphicFramePr/>
          <p:nvPr/>
        </p:nvGraphicFramePr>
        <p:xfrm>
          <a:off x="548640" y="1463040"/>
          <a:ext cx="5669280" cy="4023360"/>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6583680" y="1463040"/>
            <a:ext cx="5029200" cy="4023360"/>
          </a:xfrm>
          <a:prstGeom prst="rect">
            <a:avLst/>
          </a:prstGeom>
          <a:solidFill>
            <a:srgbClr val="E6F2F9"/>
          </a:solidFill>
          <a:ln w="12700">
            <a:solidFill>
              <a:srgbClr val="E6F2F9"/>
            </a:solidFill>
            <a:prstDash val="solid"/>
          </a:ln>
        </p:spPr>
      </p:sp>
      <p:sp>
        <p:nvSpPr>
          <p:cNvPr id="8" name="Text 5"/>
          <p:cNvSpPr/>
          <p:nvPr/>
        </p:nvSpPr>
        <p:spPr>
          <a:xfrm>
            <a:off x="6858000" y="1645920"/>
            <a:ext cx="4572000" cy="3657600"/>
          </a:xfrm>
          <a:prstGeom prst="rect">
            <a:avLst/>
          </a:prstGeom>
          <a:noFill/>
          <a:ln/>
        </p:spPr>
        <p:txBody>
          <a:bodyPr wrap="square" rtlCol="0" anchor="t"/>
          <a:lstStyle/>
          <a:p>
            <a:pPr indent="0" marL="0">
              <a:buNone/>
            </a:pPr>
            <a:r>
              <a:rPr lang="en-US" sz="1600" b="1" dirty="0">
                <a:solidFill>
                  <a:srgbClr val="0F1B2A"/>
                </a:solidFill>
                <a:latin typeface="Calibri" pitchFamily="34" charset="0"/>
                <a:ea typeface="Calibri" pitchFamily="34" charset="-122"/>
                <a:cs typeface="Calibri" pitchFamily="34" charset="-120"/>
              </a:rPr>
              <a:t>Observed use today
</a:t>
            </a:r>
            <a:pPr indent="0" marL="0">
              <a:buNone/>
            </a:pPr>
            <a:r>
              <a:rPr lang="en-US" sz="4000" b="1" dirty="0">
                <a:solidFill>
                  <a:srgbClr val="0F766E"/>
                </a:solidFill>
                <a:latin typeface="Calibri" pitchFamily="34" charset="0"/>
                <a:ea typeface="Calibri" pitchFamily="34" charset="-122"/>
                <a:cs typeface="Calibri" pitchFamily="34" charset="-120"/>
              </a:rPr>
              <a:t>28%
</a:t>
            </a:r>
            <a:pPr indent="0" marL="0">
              <a:buNone/>
            </a:pPr>
            <a:r>
              <a:rPr lang="en-US" sz="1200" dirty="0">
                <a:solidFill>
                  <a:srgbClr val="475569"/>
                </a:solidFill>
                <a:latin typeface="Calibri" pitchFamily="34" charset="0"/>
                <a:ea typeface="Calibri" pitchFamily="34" charset="-122"/>
                <a:cs typeface="Calibri" pitchFamily="34" charset="-120"/>
              </a:rPr>
              <a:t>Anthropic's measure of how much of these jobs' work people already hand to Claude at work, weighted by your headcount (usage from August and November 2025). It counts help with part of a task. The gap between this and what is within reach is how fast work changes around the models, which no one can measure in advance.</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How to read this, and the sources</a:t>
            </a:r>
            <a:endParaRPr lang="en-US" sz="2800" dirty="0"/>
          </a:p>
        </p:txBody>
      </p:sp>
      <p:sp>
        <p:nvSpPr>
          <p:cNvPr id="4" name="Text 2"/>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Typical equipment and supplies distributor (sample) | Stratus Workforce Scan</a:t>
            </a:r>
            <a:endParaRPr lang="en-US" sz="900" dirty="0"/>
          </a:p>
        </p:txBody>
      </p:sp>
      <p:sp>
        <p:nvSpPr>
          <p:cNvPr id="5" name="Text 3"/>
          <p:cNvSpPr/>
          <p:nvPr/>
        </p:nvSpPr>
        <p:spPr>
          <a:xfrm>
            <a:off x="548640" y="1097280"/>
            <a:ext cx="11064240" cy="5120640"/>
          </a:xfrm>
          <a:prstGeom prst="rect">
            <a:avLst/>
          </a:prstGeom>
          <a:noFill/>
          <a:ln/>
        </p:spPr>
        <p:txBody>
          <a:bodyPr wrap="square" rtlCol="0" anchor="t"/>
          <a:lstStyle/>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Prepared September 29, 2026 with the Stratus Workforce Scan. Data checked September 29, 2026.</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Settings: Long-run pace, four in five reliability, cost of an hour = pay x 1.43.</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Within reach: work a model could finish on its own at the chosen reliability, if the work is set up for it. It is not a forecast of jobs lost or of savings.</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Each role is matched to one of 923 occupations in O*NET data; each occupation is a list of tasks with how often and how widely each is done.</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Task lengths (how long a person takes to do one instance) are estimates from three AI models, calibrated against GDPval's recorded task times.</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Model ability: METR Time Horizon 1.1. Latest measurement Claude Mythos Preview (early), April 2026: 2.2 work days at even odds, 3.1 h four times in five. Today's figure carries METR's recent trend forward (an estimate): 3.1 work days at even odds, 4.4 h four in five.</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Paces: long-run (doubling every 188 days), recent (129 days), slowdown (365 days).</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Body work (needs hands or presence) and people work (conferring, negotiating, supervising, teaching, selling and similar) never count as within reach here.</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Hours use 2,080 paid hours per person a year. Pay is the company's where given, else the BLS median (OEWS, May 2025). BLS reports wages were 70.0% of private employers' cost per hour worked in June 2026.</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Observed use: Anthropic Economic Index (usage from August and November 2025, published March 2026), CC BY 4.0.</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This report includes information from the O*NET 31.0 Database by the U.S. Department of Labor, Employment and Training Administration (USDOL/ETA). Used under the CC BY 4.0 license. O*NET® is a trademark of USDOL/ETA. Stratus Supply Chain has modified all or some of this information. USDOL/ETA has not approved, endorsed, or tested these modifications.</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Workforce Scan: Typical equipment and supplies distributor (sample)</dc:title>
  <dc:subject>PptxGenJS Presentation</dc:subject>
  <dc:creator>Stratus Workforce Scan</dc:creator>
  <cp:lastModifiedBy>Stratus Workforce Scan</cp:lastModifiedBy>
  <cp:revision>1</cp:revision>
  <dcterms:created xsi:type="dcterms:W3CDTF">2026-09-29T23:46:22Z</dcterms:created>
  <dcterms:modified xsi:type="dcterms:W3CDTF">2026-09-29T23:46:22Z</dcterms:modified>
</cp:coreProperties>
</file>