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7.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8.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1B2A"/>
                </a:solidFill>
                <a:latin typeface="Arial"/>
              </a:defRPr>
            </a:pPr>
            <a:r>
              <a:rPr sz="1200" b="0" i="0" u="none" strike="noStrike">
                <a:solidFill>
                  <a:srgbClr val="0F1B2A"/>
                </a:solidFill>
                <a:latin typeface="Arial"/>
              </a:rPr>
              <a:t>Share of paid hours within reach</a:t>
            </a:r>
          </a:p>
        </c:rich>
      </c:tx>
      <c:layout/>
      <c:overlay val="0"/>
    </c:title>
    <c:autoTitleDeleted val="0"/>
    <c:plotArea>
      <c:layout/>
      <c:lineChart>
        <c:varyColors val="0"/>
        <c:ser>
          <c:idx val="0"/>
          <c:order val="0"/>
          <c:tx>
            <c:strRef>
              <c:f>Sheet1!$B$1</c:f>
              <c:strCache>
                <c:ptCount val="1"/>
                <c:pt idx="0">
                  <c:v>Long-run pace</c:v>
                </c:pt>
              </c:strCache>
            </c:strRef>
          </c:tx>
          <c:spPr>
            <a:solidFill>
              <a:srgbClr val="0077B6"/>
            </a:solidFill>
            <a:ln w="25400" cap="flat">
              <a:solidFill>
                <a:srgbClr val="0077B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077B6"/>
              </a:solidFill>
              <a:ln w="9525" cap="flat">
                <a:solidFill>
                  <a:srgbClr val="0077B6"/>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Sheet1!$B$2:$B$19</c:f>
              <c:numCache>
                <c:formatCode>General</c:formatCode>
                <c:ptCount val="18"/>
                <c:pt idx="0">
                  <c:v>20.8</c:v>
                </c:pt>
                <c:pt idx="1">
                  <c:v>23</c:v>
                </c:pt>
                <c:pt idx="2">
                  <c:v>25.1</c:v>
                </c:pt>
                <c:pt idx="3">
                  <c:v>27</c:v>
                </c:pt>
                <c:pt idx="4">
                  <c:v>28.7</c:v>
                </c:pt>
                <c:pt idx="5">
                  <c:v>30.2</c:v>
                </c:pt>
                <c:pt idx="6">
                  <c:v>31.5</c:v>
                </c:pt>
                <c:pt idx="7">
                  <c:v>32.5</c:v>
                </c:pt>
                <c:pt idx="8">
                  <c:v>33.3</c:v>
                </c:pt>
                <c:pt idx="9">
                  <c:v>33.9</c:v>
                </c:pt>
                <c:pt idx="10">
                  <c:v>34.3</c:v>
                </c:pt>
                <c:pt idx="11">
                  <c:v>34.7</c:v>
                </c:pt>
                <c:pt idx="12">
                  <c:v>34.9</c:v>
                </c:pt>
                <c:pt idx="13">
                  <c:v>35.1</c:v>
                </c:pt>
                <c:pt idx="14">
                  <c:v>35.3</c:v>
                </c:pt>
                <c:pt idx="15">
                  <c:v>35.4</c:v>
                </c:pt>
                <c:pt idx="16">
                  <c:v>35.4</c:v>
                </c:pt>
                <c:pt idx="17">
                  <c:v>35.5</c:v>
                </c:pt>
              </c:numCache>
            </c:numRef>
          </c:val>
          <c:smooth val="0"/>
        </c:ser>
        <c:ser>
          <c:idx val="1"/>
          <c:order val="1"/>
          <c:tx>
            <c:strRef>
              <c:f>Sheet1!$C$1</c:f>
              <c:strCache>
                <c:ptCount val="1"/>
                <c:pt idx="0">
                  <c:v>Recent pace</c:v>
                </c:pt>
              </c:strCache>
            </c:strRef>
          </c:tx>
          <c:spPr>
            <a:solidFill>
              <a:srgbClr val="7FB9DA"/>
            </a:solidFill>
            <a:ln w="25400" cap="flat">
              <a:solidFill>
                <a:srgbClr val="7FB9D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7FB9DA"/>
              </a:solidFill>
              <a:ln w="9525" cap="flat">
                <a:solidFill>
                  <a:srgbClr val="7FB9DA"/>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Sheet1!$C$2:$C$19</c:f>
              <c:numCache>
                <c:formatCode>General</c:formatCode>
                <c:ptCount val="18"/>
                <c:pt idx="0">
                  <c:v>20.8</c:v>
                </c:pt>
                <c:pt idx="1">
                  <c:v>24</c:v>
                </c:pt>
                <c:pt idx="2">
                  <c:v>26.9</c:v>
                </c:pt>
                <c:pt idx="3">
                  <c:v>29.3</c:v>
                </c:pt>
                <c:pt idx="4">
                  <c:v>31.3</c:v>
                </c:pt>
                <c:pt idx="5">
                  <c:v>32.7</c:v>
                </c:pt>
                <c:pt idx="6">
                  <c:v>33.8</c:v>
                </c:pt>
                <c:pt idx="7">
                  <c:v>34.4</c:v>
                </c:pt>
                <c:pt idx="8">
                  <c:v>34.9</c:v>
                </c:pt>
                <c:pt idx="9">
                  <c:v>35.2</c:v>
                </c:pt>
                <c:pt idx="10">
                  <c:v>35.3</c:v>
                </c:pt>
                <c:pt idx="11">
                  <c:v>35.4</c:v>
                </c:pt>
                <c:pt idx="12">
                  <c:v>35.5</c:v>
                </c:pt>
                <c:pt idx="13">
                  <c:v>35.5</c:v>
                </c:pt>
                <c:pt idx="14">
                  <c:v>35.5</c:v>
                </c:pt>
                <c:pt idx="15">
                  <c:v>35.5</c:v>
                </c:pt>
                <c:pt idx="16">
                  <c:v>35.5</c:v>
                </c:pt>
                <c:pt idx="17">
                  <c:v>35.5</c:v>
                </c:pt>
              </c:numCache>
            </c:numRef>
          </c:val>
          <c:smooth val="0"/>
        </c:ser>
        <c:ser>
          <c:idx val="2"/>
          <c:order val="2"/>
          <c:tx>
            <c:strRef>
              <c:f>Sheet1!$D$1</c:f>
              <c:strCache>
                <c:ptCount val="1"/>
                <c:pt idx="0">
                  <c:v>Slowdown</c:v>
                </c:pt>
              </c:strCache>
            </c:strRef>
          </c:tx>
          <c:spPr>
            <a:solidFill>
              <a:srgbClr val="9AA9BC"/>
            </a:solidFill>
            <a:ln w="25400" cap="flat">
              <a:solidFill>
                <a:srgbClr val="9AA9B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9BC"/>
              </a:solidFill>
              <a:ln w="9525" cap="flat">
                <a:solidFill>
                  <a:srgbClr val="9AA9BC"/>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Sheet1!$D$2:$D$19</c:f>
              <c:numCache>
                <c:formatCode>General</c:formatCode>
                <c:ptCount val="18"/>
                <c:pt idx="0">
                  <c:v>20.8</c:v>
                </c:pt>
                <c:pt idx="1">
                  <c:v>22</c:v>
                </c:pt>
                <c:pt idx="2">
                  <c:v>23.1</c:v>
                </c:pt>
                <c:pt idx="3">
                  <c:v>24.2</c:v>
                </c:pt>
                <c:pt idx="4">
                  <c:v>25.2</c:v>
                </c:pt>
                <c:pt idx="5">
                  <c:v>26.2</c:v>
                </c:pt>
                <c:pt idx="6">
                  <c:v>27.2</c:v>
                </c:pt>
                <c:pt idx="7">
                  <c:v>28.1</c:v>
                </c:pt>
                <c:pt idx="8">
                  <c:v>28.9</c:v>
                </c:pt>
                <c:pt idx="9">
                  <c:v>29.7</c:v>
                </c:pt>
                <c:pt idx="10">
                  <c:v>30.4</c:v>
                </c:pt>
                <c:pt idx="11">
                  <c:v>31.1</c:v>
                </c:pt>
                <c:pt idx="12">
                  <c:v>31.6</c:v>
                </c:pt>
                <c:pt idx="13">
                  <c:v>32.2</c:v>
                </c:pt>
                <c:pt idx="14">
                  <c:v>32.6</c:v>
                </c:pt>
                <c:pt idx="15">
                  <c:v>33.1</c:v>
                </c:pt>
                <c:pt idx="16">
                  <c:v>33.4</c:v>
                </c:pt>
                <c:pt idx="17">
                  <c:v>33.7</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888888"/>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defRPr>
          </a:pPr>
          <a:endParaRPr lang="en-US"/>
        </a:p>
      </c:txPr>
    </c:legend>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paid hours</c:v>
                </c:pt>
              </c:strCache>
            </c:strRef>
          </c:tx>
          <c:spPr>
            <a:solidFill>
              <a:srgbClr val="0077B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Body work</c:v>
                  </c:pt>
                  <c:pt idx="1">
                    <c:v>People work</c:v>
                  </c:pt>
                  <c:pt idx="2">
                    <c:v>Desk work</c:v>
                  </c:pt>
                </c:lvl>
              </c:multiLvlStrCache>
            </c:multiLvlStrRef>
          </c:cat>
          <c:val>
            <c:numRef>
              <c:f>Sheet1!$B$2:$B$4</c:f>
              <c:numCache>
                <c:formatCode>General</c:formatCode>
                <c:ptCount val="3"/>
                <c:pt idx="0">
                  <c:v>39.6</c:v>
                </c:pt>
                <c:pt idx="1">
                  <c:v>24.8</c:v>
                </c:pt>
                <c:pt idx="2">
                  <c:v>35.5</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F63"/>
        </a:solidFill>
      </p:bgPr>
    </p:bg>
    <p:spTree>
      <p:nvGrpSpPr>
        <p:cNvPr id="1" name=""/>
        <p:cNvGrpSpPr/>
        <p:nvPr/>
      </p:nvGrpSpPr>
      <p:grpSpPr>
        <a:xfrm>
          <a:off x="0" y="0"/>
          <a:ext cx="0" cy="0"/>
          <a:chOff x="0" y="0"/>
          <a:chExt cx="0" cy="0"/>
        </a:xfrm>
      </p:grpSpPr>
      <p:sp>
        <p:nvSpPr>
          <p:cNvPr id="2" name="Text 0"/>
          <p:cNvSpPr/>
          <p:nvPr/>
        </p:nvSpPr>
        <p:spPr>
          <a:xfrm>
            <a:off x="731520" y="1920240"/>
            <a:ext cx="10515600" cy="822960"/>
          </a:xfrm>
          <a:prstGeom prst="rect">
            <a:avLst/>
          </a:prstGeom>
          <a:noFill/>
          <a:ln/>
        </p:spPr>
        <p:txBody>
          <a:bodyPr wrap="square"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AI Workforce Scan</a:t>
            </a:r>
            <a:endParaRPr lang="en-US" sz="4400" dirty="0"/>
          </a:p>
        </p:txBody>
      </p:sp>
      <p:sp>
        <p:nvSpPr>
          <p:cNvPr id="3" name="Text 1"/>
          <p:cNvSpPr/>
          <p:nvPr/>
        </p:nvSpPr>
        <p:spPr>
          <a:xfrm>
            <a:off x="731520" y="2743200"/>
            <a:ext cx="10515600" cy="640080"/>
          </a:xfrm>
          <a:prstGeom prst="rect">
            <a:avLst/>
          </a:prstGeom>
          <a:noFill/>
          <a:ln/>
        </p:spPr>
        <p:txBody>
          <a:bodyPr wrap="square" rtlCol="0" anchor="ctr"/>
          <a:lstStyle/>
          <a:p>
            <a:pPr indent="0" marL="0">
              <a:buNone/>
            </a:pPr>
            <a:r>
              <a:rPr lang="en-US" sz="2600" dirty="0">
                <a:solidFill>
                  <a:srgbClr val="CFE8F6"/>
                </a:solidFill>
                <a:latin typeface="Calibri" pitchFamily="34" charset="0"/>
                <a:ea typeface="Calibri" pitchFamily="34" charset="-122"/>
                <a:cs typeface="Calibri" pitchFamily="34" charset="-120"/>
              </a:rPr>
              <a:t>Worcester, MA: the whole workforce (sample)</a:t>
            </a:r>
            <a:endParaRPr lang="en-US" sz="2600" dirty="0"/>
          </a:p>
        </p:txBody>
      </p:sp>
      <p:sp>
        <p:nvSpPr>
          <p:cNvPr id="4" name="Text 2"/>
          <p:cNvSpPr/>
          <p:nvPr/>
        </p:nvSpPr>
        <p:spPr>
          <a:xfrm>
            <a:off x="731520" y="3566160"/>
            <a:ext cx="10515600" cy="914400"/>
          </a:xfrm>
          <a:prstGeom prst="rect">
            <a:avLst/>
          </a:prstGeom>
          <a:noFill/>
          <a:ln/>
        </p:spPr>
        <p:txBody>
          <a:bodyPr wrap="square" rtlCol="0" anchor="ctr"/>
          <a:lstStyle/>
          <a:p>
            <a:pPr indent="0" marL="0">
              <a:buNone/>
            </a:pPr>
            <a:r>
              <a:rPr lang="en-US" sz="1400" dirty="0">
                <a:solidFill>
                  <a:srgbClr val="FFFFFF"/>
                </a:solidFill>
                <a:latin typeface="Calibri" pitchFamily="34" charset="0"/>
                <a:ea typeface="Calibri" pitchFamily="34" charset="-122"/>
                <a:cs typeface="Calibri" pitchFamily="34" charset="-120"/>
              </a:rPr>
              <a:t>337,068 people in 511 roles. What AI could take on, role by role, now to 2030.</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Prepared October 1, 2026. Long-run pace, four in five reliability. Estimates. Data checked 2026-10-01.</a:t>
            </a:r>
            <a:endParaRPr lang="en-US" sz="1400" dirty="0"/>
          </a:p>
        </p:txBody>
      </p:sp>
      <p:sp>
        <p:nvSpPr>
          <p:cNvPr id="5" name="Text 3"/>
          <p:cNvSpPr/>
          <p:nvPr/>
        </p:nvSpPr>
        <p:spPr>
          <a:xfrm>
            <a:off x="731520" y="6126480"/>
            <a:ext cx="10515600" cy="365760"/>
          </a:xfrm>
          <a:prstGeom prst="rect">
            <a:avLst/>
          </a:prstGeom>
          <a:noFill/>
          <a:ln/>
        </p:spPr>
        <p:txBody>
          <a:bodyPr wrap="square" rtlCol="0" anchor="ctr"/>
          <a:lstStyle/>
          <a:p>
            <a:pPr indent="0" marL="0">
              <a:buNone/>
            </a:pPr>
            <a:r>
              <a:rPr lang="en-US" sz="1100" dirty="0">
                <a:solidFill>
                  <a:srgbClr val="CFE8F6"/>
                </a:solidFill>
                <a:latin typeface="Calibri" pitchFamily="34" charset="0"/>
                <a:ea typeface="Calibri" pitchFamily="34" charset="-122"/>
                <a:cs typeface="Calibri" pitchFamily="34" charset="-120"/>
              </a:rPr>
              <a:t>Stratus Workforce Scan | workforce.stratussc.com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238M hours a year within reach by the end of 2028</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34% of paid hours, worth $13B a year at today's cost. Long-run pace, four in five reliability. Estimates. Data checked 2026-10-01.</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5852160" cy="914400"/>
        </p:xfrm>
        <a:graphic>
          <a:graphicData uri="http://schemas.openxmlformats.org/drawingml/2006/table">
            <a:tbl>
              <a:tblPr/>
              <a:tblGrid>
                <a:gridCol w="2194560"/>
                <a:gridCol w="914400"/>
                <a:gridCol w="914400"/>
                <a:gridCol w="914400"/>
                <a:gridCol w="91440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Within reach</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Now</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2028</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2030</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146M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212M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238M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249M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Share of paid hours</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34%</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35%</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Value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$7.0B</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$11B</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$13B</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$14B</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slowdown to recent pace</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184M to 230M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208M to 246M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237M to 249M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graphicFrame>
        <p:nvGraphicFramePr>
          <p:cNvPr id="7" name="Chart 0" descr=""/>
          <p:cNvGraphicFramePr/>
          <p:nvPr/>
        </p:nvGraphicFramePr>
        <p:xfrm>
          <a:off x="6583680" y="1371600"/>
          <a:ext cx="5120640" cy="4206240"/>
        </p:xfrm>
        <a:graphic xmlns:a="http://schemas.openxmlformats.org/drawingml/2006/main">
          <a:graphicData uri="http://schemas.openxmlformats.org/drawingml/2006/chart">
            <c:chart xmlns:c="http://schemas.openxmlformats.org/drawingml/2006/chart" r:id="rId1"/>
          </a:graphicData>
        </a:graphic>
      </p:graphicFrame>
      <p:sp>
        <p:nvSpPr>
          <p:cNvPr id="8" name="Text 4"/>
          <p:cNvSpPr/>
          <p:nvPr/>
        </p:nvSpPr>
        <p:spPr>
          <a:xfrm>
            <a:off x="548640" y="3931920"/>
            <a:ext cx="5852160" cy="822960"/>
          </a:xfrm>
          <a:prstGeom prst="rect">
            <a:avLst/>
          </a:prstGeom>
          <a:noFill/>
          <a:ln/>
        </p:spPr>
        <p:txBody>
          <a:bodyPr wrap="square" rtlCol="0" anchor="ctr"/>
          <a:lstStyle/>
          <a:p>
            <a:pPr indent="0" marL="0">
              <a:buNone/>
            </a:pPr>
            <a:r>
              <a:rPr lang="en-US" sz="1100" dirty="0">
                <a:solidFill>
                  <a:srgbClr val="475569"/>
                </a:solidFill>
                <a:latin typeface="Calibri" pitchFamily="34" charset="0"/>
                <a:ea typeface="Calibri" pitchFamily="34" charset="-122"/>
                <a:cs typeface="Calibri" pitchFamily="34" charset="-120"/>
              </a:rPr>
              <a:t>Within reach means a model could finish the work at the chosen reliability if the work were set up for it. It is not a forecast of jobs lost or of savings.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Role by role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10 roles with the most value within reach at the end of 2028. All 511 roles are in the Excel workbook.</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4480560"/>
                <a:gridCol w="1005840"/>
                <a:gridCol w="1005840"/>
                <a:gridCol w="1097280"/>
                <a:gridCol w="1097280"/>
                <a:gridCol w="1097280"/>
                <a:gridCol w="1280160"/>
              </a:tblGrid>
              <a:tr h="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Role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People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Value,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7,910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$653M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Registered Nurses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10,070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$555M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Accountants and Auditors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3,090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$321M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Financial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1,560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$305M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Software Developers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1,800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$260M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Market Research Analysts and Marketing Specialists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2,030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$232M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Computer and Information Systems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1,150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$208M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4,740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$208M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Office and Administrative Support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3,380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$205M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Bookkeeping, Accounting, and Auditing Clerks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2,780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$201M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Where the hours come from</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tasks carrying the most hours within reach at the end of 2028.</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7040880"/>
                <a:gridCol w="2743200"/>
                <a:gridCol w="128016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Task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Hours a year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Perform administrative or managerial functions, such as taking responsibility for a unit's staff, budget, planning, or long-range goals.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Registered Nurses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1.7M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Compute, record, and proofread data and other information, such as records or reports.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Office Clerks, General</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1.2M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Collect and analyze data on customer demographics, preferences, needs, and buying habits to identify potential markets and factors affecting product demand.</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Market Research Analysts and Marketing Specialists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1.2M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Maintain accurate, detailed reports and records.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Registered Nurses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1.2M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Perform bookkeeping duties, such as credits or collections, preparing and sending financial statements or bills, and keeping financial records.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Medical Secretaries and Administrative Assistants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1.1M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Obtain and examine all relevant information to assess validity of complaints and to determine possible causes, such as extreme weather conditions that could increase utility bills.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1.1M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Maintain knowledge of current sales and promotions, policies regarding payment and exchanges, and security practices.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Retail Salespersons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1.1M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Keep periodic balance sheets of amounts and numbers of transactions.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Cashiers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1.0M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Direct and coordinate activities of businesses or departments concerned with the production, pricing, sales, or distribution of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1.0M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Complete contract forms, prepare change of address records, or issue service discontinuance orders, using computers.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989K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Where to start</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Within reach today: 79M hours in documents a model can be handed, 58M inside business systems it would have to be connected to. From 307 of 511 roles reviewed task by task (94% of paid hours).</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64240" cy="914400"/>
        </p:xfrm>
        <a:graphic>
          <a:graphicData uri="http://schemas.openxmlformats.org/drawingml/2006/table">
            <a:tbl>
              <a:tblPr/>
              <a:tblGrid>
                <a:gridCol w="4206240"/>
                <a:gridCol w="2651760"/>
                <a:gridCol w="1737360"/>
                <a:gridCol w="1371600"/>
                <a:gridCol w="109728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Document work within reach now</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How scripted</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If it goes wrong</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Hours a year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Keep up with promotions and policies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Retail Salespersons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Set procedure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Small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1.1M</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Investigate the validity of complaints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Procedure with judgment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Costly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644K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Compute, record and proofread data</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Office Clerks, General</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Set procedure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Small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586K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Review policy terms for coverage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Procedure with judgment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Costly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578K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Type and edit documents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Office Clerks, General</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Set procedure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Small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568K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Type letters and find information for clients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Personal Care Aides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Procedure with judgment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Small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566K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Manage a unit's staff, budget and plans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Registered Nurses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Open-ended</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Costly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550K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Decide storage methods and locations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Stockers and Order Fillers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Procedure with judgment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Small if wrong</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469K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
        <p:nvSpPr>
          <p:cNvPr id="7" name="Text 4"/>
          <p:cNvSpPr/>
          <p:nvPr/>
        </p:nvSpPr>
        <p:spPr>
          <a:xfrm>
            <a:off x="548640" y="5760720"/>
            <a:ext cx="11064240" cy="457200"/>
          </a:xfrm>
          <a:prstGeom prst="rect">
            <a:avLst/>
          </a:prstGeom>
          <a:noFill/>
          <a:ln/>
        </p:spPr>
        <p:txBody>
          <a:bodyPr wrap="square" rtlCol="0" anchor="ctr"/>
          <a:lstStyle/>
          <a:p>
            <a:pPr indent="0" marL="0">
              <a:buNone/>
            </a:pPr>
            <a:r>
              <a:rPr lang="en-US" sz="1000" dirty="0">
                <a:solidFill>
                  <a:srgbClr val="475569"/>
                </a:solidFill>
                <a:latin typeface="Calibri" pitchFamily="34" charset="0"/>
                <a:ea typeface="Calibri" pitchFamily="34" charset="-122"/>
                <a:cs typeface="Calibri" pitchFamily="34" charset="-120"/>
              </a:rPr>
              <a:t>Tasks that need no connection to company systems, take no license and are not severe if they go wrong. Hours count only the documents part of each task. Estimates.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changes for the people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By the end of 2028, across 315,351 people in roles reviewed task by task: 65% of the time stays with people, 26% becomes checking a model's work, 7% can be handed over. Which parts of the work change, never whether anyone keeps a job.</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743200"/>
                <a:gridCol w="822960"/>
                <a:gridCol w="822960"/>
                <a:gridCol w="1280160"/>
                <a:gridCol w="1097280"/>
                <a:gridCol w="429768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People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Stays</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Becomes checking</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Handed over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to learn first</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Registered Nurses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10,070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Judgment where errors are severe; Signing off under your license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Retail Salespersons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8,830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The conversations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Fast Food and Counter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8,800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93%</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The conversations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7,910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Reviewing work you did not do yourself; Briefing a model and checking its drafts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Home Health Aides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7,360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93%</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Judgment where errors are severe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Personal Care Aides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7,360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The conversations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Cashiers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6,930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82%</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The conversations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Stockers and Order Fillers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6,360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Briefing a model and checking its drafts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Nursing Assistants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5,250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The hands-on craft; Judgment where errors are severe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Office Clerks, General</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4,920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51%</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Running AI inside the business systems; The hands-on craft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most of the people would learn first</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How many of the 315,351 people in reviewed roles have each skill among the first two things to learn for their role. From each occupation's own map, by stated rules.</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8229600" cy="914400"/>
        </p:xfrm>
        <a:graphic>
          <a:graphicData uri="http://schemas.openxmlformats.org/drawingml/2006/table">
            <a:tbl>
              <a:tblPr/>
              <a:tblGrid>
                <a:gridCol w="5486400"/>
                <a:gridCol w="1463040"/>
                <a:gridCol w="128016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What to learn</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People</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Share</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The hands-on craft</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148,750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47%</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Reviewing work you did not do yourself</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105,586</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The conversations</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97,503</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Judgment where errors are severe</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93,951</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Briefing a model and checking its drafts</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84,592</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Signing off under your license</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40,630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Running AI inside the business systems</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26,300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Dealing with people outside the organization</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17,720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Handling protected records</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1,060</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200" dirty="0">
                          <a:solidFill>
                            <a:srgbClr val="0F1B2A"/>
                          </a:solidFill>
                          <a:latin typeface="Calibri" pitchFamily="34" charset="0"/>
                          <a:ea typeface="Calibri" pitchFamily="34" charset="-122"/>
                          <a:cs typeface="Calibri" pitchFamily="34" charset="-120"/>
                        </a:rPr>
                        <a:t>under 1%</a:t>
                      </a:r>
                      <a:endParaRPr lang="en-US" sz="12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stays with people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Desk work is the only kind this scan counts as within reach.</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graphicFrame>
        <p:nvGraphicFramePr>
          <p:cNvPr id="6" name="Chart 0" descr=""/>
          <p:cNvGraphicFramePr/>
          <p:nvPr/>
        </p:nvGraphicFramePr>
        <p:xfrm>
          <a:off x="548640" y="1463040"/>
          <a:ext cx="566928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6583680" y="1463040"/>
            <a:ext cx="5029200" cy="4023360"/>
          </a:xfrm>
          <a:prstGeom prst="rect">
            <a:avLst/>
          </a:prstGeom>
          <a:solidFill>
            <a:srgbClr val="E6F2F9"/>
          </a:solidFill>
          <a:ln w="12700">
            <a:solidFill>
              <a:srgbClr val="E6F2F9"/>
            </a:solidFill>
            <a:prstDash val="solid"/>
          </a:ln>
        </p:spPr>
      </p:sp>
      <p:sp>
        <p:nvSpPr>
          <p:cNvPr id="8" name="Text 5"/>
          <p:cNvSpPr/>
          <p:nvPr/>
        </p:nvSpPr>
        <p:spPr>
          <a:xfrm>
            <a:off x="6858000" y="1645920"/>
            <a:ext cx="4572000" cy="3657600"/>
          </a:xfrm>
          <a:prstGeom prst="rect">
            <a:avLst/>
          </a:prstGeom>
          <a:noFill/>
          <a:ln/>
        </p:spPr>
        <p:txBody>
          <a:bodyPr wrap="square" rtlCol="0" anchor="t"/>
          <a:lstStyle/>
          <a:p>
            <a:pPr indent="0" marL="0">
              <a:buNone/>
            </a:pPr>
            <a:r>
              <a:rPr lang="en-US" sz="1600" b="1" dirty="0">
                <a:solidFill>
                  <a:srgbClr val="0F1B2A"/>
                </a:solidFill>
                <a:latin typeface="Calibri" pitchFamily="34" charset="0"/>
                <a:ea typeface="Calibri" pitchFamily="34" charset="-122"/>
                <a:cs typeface="Calibri" pitchFamily="34" charset="-120"/>
              </a:rPr>
              <a:t>Observed use today
</a:t>
            </a:r>
            <a:pPr indent="0" marL="0">
              <a:buNone/>
            </a:pPr>
            <a:r>
              <a:rPr lang="en-US" sz="4000" b="1" dirty="0">
                <a:solidFill>
                  <a:srgbClr val="0F766E"/>
                </a:solidFill>
                <a:latin typeface="Calibri" pitchFamily="34" charset="0"/>
                <a:ea typeface="Calibri" pitchFamily="34" charset="-122"/>
                <a:cs typeface="Calibri" pitchFamily="34" charset="-120"/>
              </a:rPr>
              <a:t>12%
</a:t>
            </a:r>
            <a:pPr indent="0" marL="0">
              <a:buNone/>
            </a:pPr>
            <a:r>
              <a:rPr lang="en-US" sz="1200" dirty="0">
                <a:solidFill>
                  <a:srgbClr val="475569"/>
                </a:solidFill>
                <a:latin typeface="Calibri" pitchFamily="34" charset="0"/>
                <a:ea typeface="Calibri" pitchFamily="34" charset="-122"/>
                <a:cs typeface="Calibri" pitchFamily="34" charset="-120"/>
              </a:rPr>
              <a:t>Anthropic's measure of how much of these jobs' work people already hand to Claude at work, weighted by your headcount (usage from August and November 2025). It counts help with part of a task. The gap between this and what is within reach is how fast work changes around the models, which no one can measure in advance.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How to read this, and the sources</a:t>
            </a:r>
            <a:endParaRPr lang="en-US" sz="2800" dirty="0"/>
          </a:p>
        </p:txBody>
      </p:sp>
      <p:sp>
        <p:nvSpPr>
          <p:cNvPr id="4" name="Text 2"/>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Worcester, MA: the whole workforce (sample) | Stratus Workforce Scan</a:t>
            </a:r>
            <a:endParaRPr lang="en-US" sz="900" dirty="0"/>
          </a:p>
        </p:txBody>
      </p:sp>
      <p:sp>
        <p:nvSpPr>
          <p:cNvPr id="5" name="Text 3"/>
          <p:cNvSpPr/>
          <p:nvPr/>
        </p:nvSpPr>
        <p:spPr>
          <a:xfrm>
            <a:off x="548640" y="1097280"/>
            <a:ext cx="11064240" cy="5120640"/>
          </a:xfrm>
          <a:prstGeom prst="rect">
            <a:avLst/>
          </a:prstGeom>
          <a:noFill/>
          <a:ln/>
        </p:spPr>
        <p:txBody>
          <a:bodyPr wrap="square" rtlCol="0" anchor="t"/>
          <a:lstStyle/>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Prepared October 2, 2026 with the Stratus Workforce Scan. Data checked October 1,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Settings: Long-run pace, four in five reliability, cost of an hour = pay x 1.43.</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Within reach: work a model could finish on its own at the chosen reliability, if the work is set up for it. It is not a forecast of jobs lost or of savings.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Each role is matched to one of 923 occupations in O*NET data; each occupation is a list of tasks with how often and how widely each is done.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Task lengths (how long a person takes to do one instance) are estimates from three AI models, calibrated against GDPval's recorded task times.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Model ability: METR Time Horizon 1.1. Latest measurement Claude Mythos Preview (early), April 2026: 2.2 work days at even odds, 3.1 h four times in five. Today's figure carries METR's recent trend forward (an estimate): 3.1 work days at even odds, 4.5 h four in five.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Paces: long-run (doubling every 188 days), recent (129 days), slowdown (365 days).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Body work (needs hands or presence) and people work (conferring, negotiating, supervising, teaching, selling and similar) never count as within reach here.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Occupations reviewed task by task split each task's time among documents and data, business systems, conversation, in-person work and hands-on work; only the first two count as desk work. The other occupations count whole tasks as desk, people or body work.</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Where to start lists the documents part of tasks within reach today that take no license and are not severe if they go wrong, from the roles reviewed task by task so far. Work inside business systems is within reach only with the model connected to those systems.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Hours use 2,080 paid hours per person a year. Pay is the company's where given, else the BLS median (OEWS, May 2025). BLS reports wages were 70.0% of private employers' cost per hour worked in June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Observed use: Anthropic Economic Index (usage from August and November 2025, published March 2026), CC BY 4.0.</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This report includes information from the O*NET 31.0 Database by the U.S. Department of Labor, Employment and Training Administration (USDOL/ETA). Used under the CC BY 4.0 license. O*NET® is a trademark of USDOL/ETA. Stratus Supply Chain has modified all or some of this information. USDOL/ETA has not approved, endorsed, or tested these modifications.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Workforce Scan: Worcester, MA: the whole workforce (sample)</dc:title>
  <dc:subject>PptxGenJS Presentation</dc:subject>
  <dc:creator>Stratus Workforce Scan</dc:creator>
  <cp:lastModifiedBy>Stratus Workforce Scan</cp:lastModifiedBy>
  <cp:revision>1</cp:revision>
  <dcterms:created xsi:type="dcterms:W3CDTF">2026-10-02T02:43:07Z</dcterms:created>
  <dcterms:modified xsi:type="dcterms:W3CDTF">2026-10-02T02:43:07Z</dcterms:modified>
</cp:coreProperties>
</file>